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9926638" cy="14355763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99"/>
    <a:srgbClr val="FF9999"/>
    <a:srgbClr val="CCFFCC"/>
    <a:srgbClr val="FFCC00"/>
    <a:srgbClr val="F8F8F8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132" autoAdjust="0"/>
    <p:restoredTop sz="98438" autoAdjust="0"/>
  </p:normalViewPr>
  <p:slideViewPr>
    <p:cSldViewPr>
      <p:cViewPr>
        <p:scale>
          <a:sx n="150" d="100"/>
          <a:sy n="150" d="100"/>
        </p:scale>
        <p:origin x="72" y="-608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1912"/>
            <a:ext cx="10881360" cy="20587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2"/>
            <a:ext cx="8961120" cy="2454153"/>
          </a:xfrm>
        </p:spPr>
        <p:txBody>
          <a:bodyPr/>
          <a:lstStyle>
            <a:lvl1pPr marL="0" indent="0" algn="ctr">
              <a:buNone/>
              <a:defRPr/>
            </a:lvl1pPr>
            <a:lvl2pPr marL="457117" indent="0" algn="ctr">
              <a:buNone/>
              <a:defRPr/>
            </a:lvl2pPr>
            <a:lvl3pPr marL="914235" indent="0" algn="ctr">
              <a:buNone/>
              <a:defRPr/>
            </a:lvl3pPr>
            <a:lvl4pPr marL="1371353" indent="0" algn="ctr">
              <a:buNone/>
              <a:defRPr/>
            </a:lvl4pPr>
            <a:lvl5pPr marL="1828470" indent="0" algn="ctr">
              <a:buNone/>
              <a:defRPr/>
            </a:lvl5pPr>
            <a:lvl6pPr marL="2285588" indent="0" algn="ctr">
              <a:buNone/>
              <a:defRPr/>
            </a:lvl6pPr>
            <a:lvl7pPr marL="2742705" indent="0" algn="ctr">
              <a:buNone/>
              <a:defRPr/>
            </a:lvl7pPr>
            <a:lvl8pPr marL="3199823" indent="0" algn="ctr">
              <a:buNone/>
              <a:defRPr/>
            </a:lvl8pPr>
            <a:lvl9pPr marL="36569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02F38-9DF8-452B-A3D2-158846260A3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3079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3215C-8CB6-4620-A758-2FBB99DE657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9424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664"/>
            <a:ext cx="2880360" cy="8191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664"/>
            <a:ext cx="8356600" cy="81917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46342-32A3-4BF1-9E63-B707E2304F6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8412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5F7AA-C982-4EF3-9924-76B9C9FF12B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9139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498" y="6170003"/>
            <a:ext cx="10881360" cy="19063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0498" y="4069741"/>
            <a:ext cx="10881360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17" indent="0">
              <a:buNone/>
              <a:defRPr sz="1800"/>
            </a:lvl2pPr>
            <a:lvl3pPr marL="914235" indent="0">
              <a:buNone/>
              <a:defRPr sz="1600"/>
            </a:lvl3pPr>
            <a:lvl4pPr marL="1371353" indent="0">
              <a:buNone/>
              <a:defRPr sz="1400"/>
            </a:lvl4pPr>
            <a:lvl5pPr marL="1828470" indent="0">
              <a:buNone/>
              <a:defRPr sz="1400"/>
            </a:lvl5pPr>
            <a:lvl6pPr marL="2285588" indent="0">
              <a:buNone/>
              <a:defRPr sz="1400"/>
            </a:lvl6pPr>
            <a:lvl7pPr marL="2742705" indent="0">
              <a:buNone/>
              <a:defRPr sz="1400"/>
            </a:lvl7pPr>
            <a:lvl8pPr marL="3199823" indent="0">
              <a:buNone/>
              <a:defRPr sz="1400"/>
            </a:lvl8pPr>
            <a:lvl9pPr marL="36569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17A69-AAC8-4DE6-A8DE-39FD1207922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4511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18480" cy="6336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3040" y="2240281"/>
            <a:ext cx="5618480" cy="6336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FA23C-BBC1-498C-AC9E-61BDDF17062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3477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501"/>
            <a:ext cx="5657004" cy="8954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996"/>
            <a:ext cx="5657004" cy="5531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4521" y="2149501"/>
            <a:ext cx="5657002" cy="8954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4521" y="3044996"/>
            <a:ext cx="5657002" cy="5531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B1253-D6B1-4E7C-AC9B-6AF1F0AA856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997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22AE-8884-41DA-9575-4A49F073A52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9536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525B9-E2A2-42F5-8185-CEED069D9F7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1831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1587"/>
            <a:ext cx="4210898" cy="16278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1" y="381587"/>
            <a:ext cx="7156449" cy="81948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" y="2009482"/>
            <a:ext cx="4210898" cy="6566975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EF1FF-458F-4702-9A82-D87A069A0F7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5712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944" y="6720840"/>
            <a:ext cx="7680960" cy="793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944" y="858569"/>
            <a:ext cx="7680960" cy="5760720"/>
          </a:xfrm>
        </p:spPr>
        <p:txBody>
          <a:bodyPr/>
          <a:lstStyle>
            <a:lvl1pPr marL="0" indent="0">
              <a:buNone/>
              <a:defRPr sz="3200"/>
            </a:lvl1pPr>
            <a:lvl2pPr marL="457117" indent="0">
              <a:buNone/>
              <a:defRPr sz="2800"/>
            </a:lvl2pPr>
            <a:lvl3pPr marL="914235" indent="0">
              <a:buNone/>
              <a:defRPr sz="2400"/>
            </a:lvl3pPr>
            <a:lvl4pPr marL="1371353" indent="0">
              <a:buNone/>
              <a:defRPr sz="2000"/>
            </a:lvl4pPr>
            <a:lvl5pPr marL="1828470" indent="0">
              <a:buNone/>
              <a:defRPr sz="2000"/>
            </a:lvl5pPr>
            <a:lvl6pPr marL="2285588" indent="0">
              <a:buNone/>
              <a:defRPr sz="2000"/>
            </a:lvl6pPr>
            <a:lvl7pPr marL="2742705" indent="0">
              <a:buNone/>
              <a:defRPr sz="2000"/>
            </a:lvl7pPr>
            <a:lvl8pPr marL="3199823" indent="0">
              <a:buNone/>
              <a:defRPr sz="2000"/>
            </a:lvl8pPr>
            <a:lvl9pPr marL="365694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944" y="7514785"/>
            <a:ext cx="7680960" cy="1126295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B1952-5F67-4792-B4E9-6CAAF66A013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125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2363"/>
            <a:ext cx="29876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2363"/>
            <a:ext cx="40544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2363"/>
            <a:ext cx="29876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5B06C556-115E-4BE5-AF9A-C7F9729B497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1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23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47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147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264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382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499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DEFCONSOW.Support@defence.gov.au" TargetMode="External"/><Relationship Id="rId2" Type="http://schemas.openxmlformats.org/officeDocument/2006/relationships/hyperlink" Target="https://www.defence.gov.au/business-industry/procurement/policies-guidelines-templates/asdefcon-suite/suppor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rocurement.ASDEFCON@defence.gov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31" name="Shape 286"/>
          <p:cNvCxnSpPr>
            <a:cxnSpLocks noChangeShapeType="1"/>
            <a:stCxn id="196" idx="2"/>
            <a:endCxn id="2330" idx="1"/>
          </p:cNvCxnSpPr>
          <p:nvPr/>
        </p:nvCxnSpPr>
        <p:spPr bwMode="auto">
          <a:xfrm rot="16200000" flipH="1">
            <a:off x="569261" y="3956827"/>
            <a:ext cx="572278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9" name="Shape 286"/>
          <p:cNvCxnSpPr>
            <a:cxnSpLocks noChangeShapeType="1"/>
            <a:stCxn id="196" idx="2"/>
            <a:endCxn id="288" idx="1"/>
          </p:cNvCxnSpPr>
          <p:nvPr/>
        </p:nvCxnSpPr>
        <p:spPr bwMode="auto">
          <a:xfrm rot="16200000" flipH="1">
            <a:off x="752711" y="3773377"/>
            <a:ext cx="5362748" cy="16127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1" name="Rectangle 320"/>
          <p:cNvSpPr/>
          <p:nvPr/>
        </p:nvSpPr>
        <p:spPr>
          <a:xfrm>
            <a:off x="3232150" y="7710488"/>
            <a:ext cx="2711450" cy="16986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 eaLnBrk="1" hangingPunct="1">
              <a:defRPr/>
            </a:pPr>
            <a:endParaRPr lang="en-AU" sz="1000" b="1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10523538" y="8123238"/>
            <a:ext cx="46037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8963025" y="7817147"/>
            <a:ext cx="46038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8810625" y="6639222"/>
            <a:ext cx="46038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759" name="Rectangle 758"/>
          <p:cNvSpPr/>
          <p:nvPr/>
        </p:nvSpPr>
        <p:spPr>
          <a:xfrm>
            <a:off x="398463" y="7075487"/>
            <a:ext cx="2711450" cy="230822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 eaLnBrk="1" hangingPunct="1">
              <a:defRPr/>
            </a:pPr>
            <a:r>
              <a:rPr lang="en-AU" sz="1000" b="1" dirty="0">
                <a:solidFill>
                  <a:srgbClr val="000000"/>
                </a:solidFill>
                <a:latin typeface="Lucida Sans" pitchFamily="34" charset="0"/>
              </a:rPr>
              <a:t>Notes:</a:t>
            </a:r>
          </a:p>
        </p:txBody>
      </p:sp>
      <p:sp>
        <p:nvSpPr>
          <p:cNvPr id="567" name="Rectangle 566"/>
          <p:cNvSpPr/>
          <p:nvPr/>
        </p:nvSpPr>
        <p:spPr>
          <a:xfrm>
            <a:off x="10507663" y="8128000"/>
            <a:ext cx="2014537" cy="128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2056" name="Text Box 52"/>
          <p:cNvSpPr txBox="1">
            <a:spLocks noChangeArrowheads="1"/>
          </p:cNvSpPr>
          <p:nvPr/>
        </p:nvSpPr>
        <p:spPr bwMode="auto">
          <a:xfrm>
            <a:off x="4456113" y="131763"/>
            <a:ext cx="3024187" cy="2762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200" b="1" dirty="0">
                <a:latin typeface="Lucida Sans" panose="020B0602030504020204" pitchFamily="34" charset="0"/>
              </a:rPr>
              <a:t>ASDEFCON (Support) </a:t>
            </a:r>
            <a:r>
              <a:rPr lang="en-AU" altLang="en-US" sz="1200" b="1" dirty="0" smtClean="0">
                <a:latin typeface="Lucida Sans" panose="020B0602030504020204" pitchFamily="34" charset="0"/>
              </a:rPr>
              <a:t>V5.2 </a:t>
            </a:r>
            <a:r>
              <a:rPr lang="en-AU" altLang="en-US" sz="1200" b="1" dirty="0">
                <a:latin typeface="Lucida Sans" panose="020B0602030504020204" pitchFamily="34" charset="0"/>
              </a:rPr>
              <a:t>Template</a:t>
            </a:r>
          </a:p>
        </p:txBody>
      </p:sp>
      <p:cxnSp>
        <p:nvCxnSpPr>
          <p:cNvPr id="2057" name="AutoShape 54"/>
          <p:cNvCxnSpPr>
            <a:cxnSpLocks noChangeShapeType="1"/>
            <a:stCxn id="2056" idx="2"/>
            <a:endCxn id="2283" idx="1"/>
          </p:cNvCxnSpPr>
          <p:nvPr/>
        </p:nvCxnSpPr>
        <p:spPr bwMode="auto">
          <a:xfrm rot="5400000">
            <a:off x="978410" y="89185"/>
            <a:ext cx="4670995" cy="5308601"/>
          </a:xfrm>
          <a:prstGeom prst="bentConnector4">
            <a:avLst>
              <a:gd name="adj1" fmla="val 3949"/>
              <a:gd name="adj2" fmla="val 104306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AutoShape 56"/>
          <p:cNvCxnSpPr>
            <a:cxnSpLocks noChangeShapeType="1"/>
            <a:stCxn id="2056" idx="2"/>
            <a:endCxn id="2284" idx="0"/>
          </p:cNvCxnSpPr>
          <p:nvPr/>
        </p:nvCxnSpPr>
        <p:spPr bwMode="auto">
          <a:xfrm rot="5400000">
            <a:off x="3744913" y="-1436687"/>
            <a:ext cx="379412" cy="40687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9" name="AutoShape 58"/>
          <p:cNvCxnSpPr>
            <a:cxnSpLocks noChangeShapeType="1"/>
            <a:stCxn id="2056" idx="2"/>
            <a:endCxn id="2286" idx="0"/>
          </p:cNvCxnSpPr>
          <p:nvPr/>
        </p:nvCxnSpPr>
        <p:spPr bwMode="auto">
          <a:xfrm rot="5400000">
            <a:off x="5022851" y="-158750"/>
            <a:ext cx="379412" cy="15128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0" name="AutoShape 60"/>
          <p:cNvCxnSpPr>
            <a:cxnSpLocks noChangeShapeType="1"/>
            <a:stCxn id="2056" idx="2"/>
            <a:endCxn id="2298" idx="0"/>
          </p:cNvCxnSpPr>
          <p:nvPr/>
        </p:nvCxnSpPr>
        <p:spPr bwMode="auto">
          <a:xfrm rot="16200000" flipH="1">
            <a:off x="6354897" y="21297"/>
            <a:ext cx="379412" cy="115279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1" name="Text Box 61"/>
          <p:cNvSpPr txBox="1">
            <a:spLocks noChangeArrowheads="1"/>
          </p:cNvSpPr>
          <p:nvPr/>
        </p:nvSpPr>
        <p:spPr bwMode="auto">
          <a:xfrm>
            <a:off x="6257454" y="3935983"/>
            <a:ext cx="2087562" cy="3111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A: List of Products Being Supported</a:t>
            </a:r>
          </a:p>
        </p:txBody>
      </p:sp>
      <p:sp>
        <p:nvSpPr>
          <p:cNvPr id="2062" name="Text Box 63"/>
          <p:cNvSpPr txBox="1">
            <a:spLocks noChangeArrowheads="1"/>
          </p:cNvSpPr>
          <p:nvPr/>
        </p:nvSpPr>
        <p:spPr bwMode="auto">
          <a:xfrm>
            <a:off x="6255866" y="8302128"/>
            <a:ext cx="2087562" cy="301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C: Contract Data Requirements List</a:t>
            </a:r>
          </a:p>
        </p:txBody>
      </p:sp>
      <p:sp>
        <p:nvSpPr>
          <p:cNvPr id="2063" name="Text Box 64"/>
          <p:cNvSpPr txBox="1">
            <a:spLocks noChangeArrowheads="1"/>
          </p:cNvSpPr>
          <p:nvPr/>
        </p:nvSpPr>
        <p:spPr bwMode="auto">
          <a:xfrm>
            <a:off x="6257453" y="8679631"/>
            <a:ext cx="2087563" cy="2841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D: List of Referenced Manuals</a:t>
            </a:r>
          </a:p>
        </p:txBody>
      </p:sp>
      <p:sp>
        <p:nvSpPr>
          <p:cNvPr id="2064" name="Text Box 65"/>
          <p:cNvSpPr txBox="1">
            <a:spLocks noChangeArrowheads="1"/>
          </p:cNvSpPr>
          <p:nvPr/>
        </p:nvSpPr>
        <p:spPr bwMode="auto">
          <a:xfrm>
            <a:off x="6257453" y="9048750"/>
            <a:ext cx="2087563" cy="3603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E: Known Hazards at Commonwealth Premises</a:t>
            </a:r>
          </a:p>
        </p:txBody>
      </p:sp>
      <p:sp>
        <p:nvSpPr>
          <p:cNvPr id="2065" name="Text Box 67"/>
          <p:cNvSpPr txBox="1">
            <a:spLocks noChangeArrowheads="1"/>
          </p:cNvSpPr>
          <p:nvPr/>
        </p:nvSpPr>
        <p:spPr bwMode="auto">
          <a:xfrm>
            <a:off x="3507864" y="192028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D: Liquidated Damages</a:t>
            </a:r>
          </a:p>
        </p:txBody>
      </p:sp>
      <p:sp>
        <p:nvSpPr>
          <p:cNvPr id="2066" name="Text Box 68"/>
          <p:cNvSpPr txBox="1">
            <a:spLocks noChangeArrowheads="1"/>
          </p:cNvSpPr>
          <p:nvPr/>
        </p:nvSpPr>
        <p:spPr bwMode="auto">
          <a:xfrm>
            <a:off x="3507864" y="1632248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C: Delivery Schedule</a:t>
            </a:r>
          </a:p>
        </p:txBody>
      </p:sp>
      <p:sp>
        <p:nvSpPr>
          <p:cNvPr id="2067" name="Text Box 69"/>
          <p:cNvSpPr txBox="1">
            <a:spLocks noChangeArrowheads="1"/>
          </p:cNvSpPr>
          <p:nvPr/>
        </p:nvSpPr>
        <p:spPr bwMode="auto">
          <a:xfrm>
            <a:off x="3507864" y="1344216"/>
            <a:ext cx="2087563" cy="217629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B: Price and Payments</a:t>
            </a:r>
          </a:p>
        </p:txBody>
      </p:sp>
      <p:sp>
        <p:nvSpPr>
          <p:cNvPr id="2068" name="Text Box 70"/>
          <p:cNvSpPr txBox="1">
            <a:spLocks noChangeArrowheads="1"/>
          </p:cNvSpPr>
          <p:nvPr/>
        </p:nvSpPr>
        <p:spPr bwMode="auto">
          <a:xfrm>
            <a:off x="3507864" y="2208312"/>
            <a:ext cx="2087563" cy="2603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712788" indent="-712788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E: </a:t>
            </a:r>
            <a:r>
              <a:rPr lang="en-AU" altLang="en-US" sz="800" dirty="0" smtClean="0">
                <a:latin typeface="Lucida Sans" panose="020B0602030504020204" pitchFamily="34" charset="0"/>
              </a:rPr>
              <a:t>Government Furnished Material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2069" name="Text Box 73"/>
          <p:cNvSpPr txBox="1">
            <a:spLocks noChangeArrowheads="1"/>
          </p:cNvSpPr>
          <p:nvPr/>
        </p:nvSpPr>
        <p:spPr bwMode="auto">
          <a:xfrm>
            <a:off x="3507864" y="3302355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H: Approved Subcontractors</a:t>
            </a:r>
          </a:p>
        </p:txBody>
      </p:sp>
      <p:sp>
        <p:nvSpPr>
          <p:cNvPr id="2070" name="Text Box 74"/>
          <p:cNvSpPr txBox="1">
            <a:spLocks noChangeArrowheads="1"/>
          </p:cNvSpPr>
          <p:nvPr/>
        </p:nvSpPr>
        <p:spPr bwMode="auto">
          <a:xfrm>
            <a:off x="3507864" y="3877030"/>
            <a:ext cx="2087563" cy="2873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J: Security Classification and Categorisation Guide</a:t>
            </a:r>
          </a:p>
        </p:txBody>
      </p:sp>
      <p:sp>
        <p:nvSpPr>
          <p:cNvPr id="2071" name="Text Box 75"/>
          <p:cNvSpPr txBox="1">
            <a:spLocks noChangeArrowheads="1"/>
          </p:cNvSpPr>
          <p:nvPr/>
        </p:nvSpPr>
        <p:spPr bwMode="auto">
          <a:xfrm>
            <a:off x="3507864" y="4237393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K: Draft Data Items</a:t>
            </a:r>
          </a:p>
        </p:txBody>
      </p:sp>
      <p:sp>
        <p:nvSpPr>
          <p:cNvPr id="2072" name="Text Box 76"/>
          <p:cNvSpPr txBox="1">
            <a:spLocks noChangeArrowheads="1"/>
          </p:cNvSpPr>
          <p:nvPr/>
        </p:nvSpPr>
        <p:spPr bwMode="auto">
          <a:xfrm>
            <a:off x="3507864" y="452473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L: Resident Personnel</a:t>
            </a:r>
          </a:p>
        </p:txBody>
      </p:sp>
      <p:sp>
        <p:nvSpPr>
          <p:cNvPr id="2073" name="Text Box 77"/>
          <p:cNvSpPr txBox="1">
            <a:spLocks noChangeArrowheads="1"/>
          </p:cNvSpPr>
          <p:nvPr/>
        </p:nvSpPr>
        <p:spPr bwMode="auto">
          <a:xfrm>
            <a:off x="3507864" y="4813655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M: Glossary</a:t>
            </a:r>
          </a:p>
        </p:txBody>
      </p:sp>
      <p:sp>
        <p:nvSpPr>
          <p:cNvPr id="2074" name="Text Box 78"/>
          <p:cNvSpPr txBox="1">
            <a:spLocks noChangeArrowheads="1"/>
          </p:cNvSpPr>
          <p:nvPr/>
        </p:nvSpPr>
        <p:spPr bwMode="auto">
          <a:xfrm>
            <a:off x="3507864" y="3589693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I: Agreed Deeds </a:t>
            </a:r>
          </a:p>
        </p:txBody>
      </p:sp>
      <p:sp>
        <p:nvSpPr>
          <p:cNvPr id="2075" name="Text Box 79"/>
          <p:cNvSpPr txBox="1">
            <a:spLocks noChangeArrowheads="1"/>
          </p:cNvSpPr>
          <p:nvPr/>
        </p:nvSpPr>
        <p:spPr bwMode="auto">
          <a:xfrm>
            <a:off x="3507864" y="5100993"/>
            <a:ext cx="2087563" cy="2889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N: Confidential Information and Reporting</a:t>
            </a:r>
          </a:p>
        </p:txBody>
      </p:sp>
      <p:sp>
        <p:nvSpPr>
          <p:cNvPr id="2076" name="Text Box 80"/>
          <p:cNvSpPr txBox="1">
            <a:spLocks noChangeArrowheads="1"/>
          </p:cNvSpPr>
          <p:nvPr/>
        </p:nvSpPr>
        <p:spPr bwMode="auto">
          <a:xfrm>
            <a:off x="3507864" y="5461355"/>
            <a:ext cx="2087563" cy="21748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O: GFF Licence</a:t>
            </a:r>
          </a:p>
        </p:txBody>
      </p:sp>
      <p:sp>
        <p:nvSpPr>
          <p:cNvPr id="2077" name="Text Box 81"/>
          <p:cNvSpPr txBox="1">
            <a:spLocks noChangeArrowheads="1"/>
          </p:cNvSpPr>
          <p:nvPr/>
        </p:nvSpPr>
        <p:spPr bwMode="auto">
          <a:xfrm>
            <a:off x="3507864" y="575028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P: Performance Assessment</a:t>
            </a:r>
          </a:p>
        </p:txBody>
      </p:sp>
      <p:sp>
        <p:nvSpPr>
          <p:cNvPr id="2078" name="Text Box 82"/>
          <p:cNvSpPr txBox="1">
            <a:spLocks noChangeArrowheads="1"/>
          </p:cNvSpPr>
          <p:nvPr/>
        </p:nvSpPr>
        <p:spPr bwMode="auto">
          <a:xfrm>
            <a:off x="3520480" y="6037618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Q: Other Performance Measures</a:t>
            </a:r>
          </a:p>
        </p:txBody>
      </p:sp>
      <p:sp>
        <p:nvSpPr>
          <p:cNvPr id="2079" name="Text Box 85"/>
          <p:cNvSpPr txBox="1">
            <a:spLocks noChangeArrowheads="1"/>
          </p:cNvSpPr>
          <p:nvPr/>
        </p:nvSpPr>
        <p:spPr bwMode="auto">
          <a:xfrm>
            <a:off x="1287463" y="1704975"/>
            <a:ext cx="1509712" cy="2968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A: Summary</a:t>
            </a:r>
          </a:p>
        </p:txBody>
      </p:sp>
      <p:sp>
        <p:nvSpPr>
          <p:cNvPr id="2080" name="Text Box 86"/>
          <p:cNvSpPr txBox="1">
            <a:spLocks noChangeArrowheads="1"/>
          </p:cNvSpPr>
          <p:nvPr/>
        </p:nvSpPr>
        <p:spPr bwMode="auto">
          <a:xfrm>
            <a:off x="1287463" y="2071688"/>
            <a:ext cx="1509712" cy="2968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B: Tenderer’s Deed of Undertaking</a:t>
            </a:r>
          </a:p>
        </p:txBody>
      </p:sp>
      <p:sp>
        <p:nvSpPr>
          <p:cNvPr id="2081" name="Text Box 87"/>
          <p:cNvSpPr txBox="1">
            <a:spLocks noChangeArrowheads="1"/>
          </p:cNvSpPr>
          <p:nvPr/>
        </p:nvSpPr>
        <p:spPr bwMode="auto">
          <a:xfrm>
            <a:off x="1287463" y="2439988"/>
            <a:ext cx="1511300" cy="2968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C: Commercial</a:t>
            </a:r>
          </a:p>
        </p:txBody>
      </p:sp>
      <p:sp>
        <p:nvSpPr>
          <p:cNvPr id="2082" name="Text Box 88"/>
          <p:cNvSpPr txBox="1">
            <a:spLocks noChangeArrowheads="1"/>
          </p:cNvSpPr>
          <p:nvPr/>
        </p:nvSpPr>
        <p:spPr bwMode="auto">
          <a:xfrm>
            <a:off x="1287463" y="2806700"/>
            <a:ext cx="1509712" cy="2968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D: Financial</a:t>
            </a:r>
          </a:p>
        </p:txBody>
      </p:sp>
      <p:sp>
        <p:nvSpPr>
          <p:cNvPr id="2083" name="Text Box 89"/>
          <p:cNvSpPr txBox="1">
            <a:spLocks noChangeArrowheads="1"/>
          </p:cNvSpPr>
          <p:nvPr/>
        </p:nvSpPr>
        <p:spPr bwMode="auto">
          <a:xfrm>
            <a:off x="1287463" y="3173413"/>
            <a:ext cx="1511300" cy="2968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E: General</a:t>
            </a:r>
          </a:p>
        </p:txBody>
      </p:sp>
      <p:sp>
        <p:nvSpPr>
          <p:cNvPr id="2084" name="Text Box 90"/>
          <p:cNvSpPr txBox="1">
            <a:spLocks noChangeArrowheads="1"/>
          </p:cNvSpPr>
          <p:nvPr/>
        </p:nvSpPr>
        <p:spPr bwMode="auto">
          <a:xfrm>
            <a:off x="1287463" y="3540125"/>
            <a:ext cx="1511300" cy="447104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Annex F: </a:t>
            </a:r>
            <a:r>
              <a:rPr lang="en-AU" altLang="en-US" sz="800" dirty="0" smtClean="0">
                <a:latin typeface="Lucida Sans" panose="020B0602030504020204" pitchFamily="34" charset="0"/>
              </a:rPr>
              <a:t>Proposed Support </a:t>
            </a:r>
            <a:r>
              <a:rPr lang="en-AU" altLang="en-US" sz="800" dirty="0">
                <a:latin typeface="Lucida Sans" panose="020B0602030504020204" pitchFamily="34" charset="0"/>
              </a:rPr>
              <a:t>System </a:t>
            </a:r>
            <a:r>
              <a:rPr lang="en-AU" altLang="en-US" sz="800" dirty="0" smtClean="0">
                <a:latin typeface="Lucida Sans" panose="020B0602030504020204" pitchFamily="34" charset="0"/>
              </a:rPr>
              <a:t>and Services Management 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2086" name="Text Box 92"/>
          <p:cNvSpPr txBox="1">
            <a:spLocks noChangeArrowheads="1"/>
          </p:cNvSpPr>
          <p:nvPr/>
        </p:nvSpPr>
        <p:spPr bwMode="auto">
          <a:xfrm>
            <a:off x="1287463" y="4073277"/>
            <a:ext cx="1508125" cy="2952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Annex </a:t>
            </a:r>
            <a:r>
              <a:rPr lang="en-AU" altLang="en-US" sz="800" dirty="0" smtClean="0">
                <a:latin typeface="Lucida Sans" panose="020B0602030504020204" pitchFamily="34" charset="0"/>
              </a:rPr>
              <a:t>G: </a:t>
            </a:r>
            <a:r>
              <a:rPr lang="en-AU" altLang="en-US" sz="800" dirty="0">
                <a:latin typeface="Lucida Sans" panose="020B0602030504020204" pitchFamily="34" charset="0"/>
              </a:rPr>
              <a:t>Australian Industry Capability</a:t>
            </a:r>
          </a:p>
        </p:txBody>
      </p:sp>
      <p:sp>
        <p:nvSpPr>
          <p:cNvPr id="2087" name="Text Box 85"/>
          <p:cNvSpPr txBox="1">
            <a:spLocks noChangeArrowheads="1"/>
          </p:cNvSpPr>
          <p:nvPr/>
        </p:nvSpPr>
        <p:spPr bwMode="auto">
          <a:xfrm>
            <a:off x="864393" y="5429820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Cover Page</a:t>
            </a:r>
          </a:p>
        </p:txBody>
      </p:sp>
      <p:sp>
        <p:nvSpPr>
          <p:cNvPr id="2088" name="Text Box 86"/>
          <p:cNvSpPr txBox="1">
            <a:spLocks noChangeArrowheads="1"/>
          </p:cNvSpPr>
          <p:nvPr/>
        </p:nvSpPr>
        <p:spPr bwMode="auto">
          <a:xfrm>
            <a:off x="864393" y="5717158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General Information</a:t>
            </a:r>
          </a:p>
        </p:txBody>
      </p:sp>
      <p:sp>
        <p:nvSpPr>
          <p:cNvPr id="2089" name="Text Box 89"/>
          <p:cNvSpPr txBox="1">
            <a:spLocks noChangeArrowheads="1"/>
          </p:cNvSpPr>
          <p:nvPr/>
        </p:nvSpPr>
        <p:spPr bwMode="auto">
          <a:xfrm>
            <a:off x="864393" y="6004495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Covering Letter</a:t>
            </a:r>
          </a:p>
        </p:txBody>
      </p:sp>
      <p:sp>
        <p:nvSpPr>
          <p:cNvPr id="2090" name="Text Box 89"/>
          <p:cNvSpPr txBox="1">
            <a:spLocks noChangeArrowheads="1"/>
          </p:cNvSpPr>
          <p:nvPr/>
        </p:nvSpPr>
        <p:spPr bwMode="auto">
          <a:xfrm>
            <a:off x="864393" y="6293420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Matrix of Changes</a:t>
            </a:r>
          </a:p>
        </p:txBody>
      </p:sp>
      <p:cxnSp>
        <p:nvCxnSpPr>
          <p:cNvPr id="2091" name="AutoShape 54"/>
          <p:cNvCxnSpPr>
            <a:cxnSpLocks noChangeShapeType="1"/>
            <a:stCxn id="155" idx="2"/>
            <a:endCxn id="2087" idx="1"/>
          </p:cNvCxnSpPr>
          <p:nvPr/>
        </p:nvCxnSpPr>
        <p:spPr bwMode="auto">
          <a:xfrm rot="16200000" flipH="1">
            <a:off x="651669" y="5325045"/>
            <a:ext cx="258762" cy="166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2" name="AutoShape 54"/>
          <p:cNvCxnSpPr>
            <a:cxnSpLocks noChangeShapeType="1"/>
            <a:stCxn id="155" idx="2"/>
            <a:endCxn id="2088" idx="1"/>
          </p:cNvCxnSpPr>
          <p:nvPr/>
        </p:nvCxnSpPr>
        <p:spPr bwMode="auto">
          <a:xfrm rot="16200000" flipH="1">
            <a:off x="508000" y="5468714"/>
            <a:ext cx="546100" cy="166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3" name="AutoShape 54"/>
          <p:cNvCxnSpPr>
            <a:cxnSpLocks noChangeShapeType="1"/>
            <a:stCxn id="2089" idx="2"/>
            <a:endCxn id="2090" idx="0"/>
          </p:cNvCxnSpPr>
          <p:nvPr/>
        </p:nvCxnSpPr>
        <p:spPr bwMode="auto">
          <a:xfrm rot="5400000">
            <a:off x="1512093" y="6256908"/>
            <a:ext cx="730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4" name="AutoShape 54"/>
          <p:cNvCxnSpPr>
            <a:cxnSpLocks noChangeShapeType="1"/>
            <a:stCxn id="155" idx="2"/>
            <a:endCxn id="2089" idx="1"/>
          </p:cNvCxnSpPr>
          <p:nvPr/>
        </p:nvCxnSpPr>
        <p:spPr bwMode="auto">
          <a:xfrm rot="16200000" flipH="1">
            <a:off x="364331" y="5612383"/>
            <a:ext cx="833437" cy="166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" name="Elbow Connector 153"/>
          <p:cNvCxnSpPr>
            <a:stCxn id="161" idx="2"/>
            <a:endCxn id="2285" idx="1"/>
          </p:cNvCxnSpPr>
          <p:nvPr/>
        </p:nvCxnSpPr>
        <p:spPr>
          <a:xfrm rot="16200000" flipH="1">
            <a:off x="863600" y="1279526"/>
            <a:ext cx="295275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73893" y="5232970"/>
            <a:ext cx="46038" cy="4603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928688" y="1147763"/>
            <a:ext cx="44450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1144588" y="1560513"/>
            <a:ext cx="46037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099" name="Elbow Connector 153"/>
          <p:cNvCxnSpPr>
            <a:cxnSpLocks noChangeShapeType="1"/>
            <a:stCxn id="169" idx="2"/>
            <a:endCxn id="2079" idx="1"/>
          </p:cNvCxnSpPr>
          <p:nvPr/>
        </p:nvCxnSpPr>
        <p:spPr bwMode="auto">
          <a:xfrm rot="16200000" flipH="1">
            <a:off x="1104107" y="1670843"/>
            <a:ext cx="247650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0" name="Elbow Connector 153"/>
          <p:cNvCxnSpPr>
            <a:cxnSpLocks noChangeShapeType="1"/>
            <a:stCxn id="169" idx="2"/>
            <a:endCxn id="2080" idx="1"/>
          </p:cNvCxnSpPr>
          <p:nvPr/>
        </p:nvCxnSpPr>
        <p:spPr bwMode="auto">
          <a:xfrm rot="16200000" flipH="1">
            <a:off x="920750" y="1854200"/>
            <a:ext cx="614363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1" name="Elbow Connector 153"/>
          <p:cNvCxnSpPr>
            <a:cxnSpLocks noChangeShapeType="1"/>
            <a:stCxn id="169" idx="2"/>
            <a:endCxn id="2081" idx="1"/>
          </p:cNvCxnSpPr>
          <p:nvPr/>
        </p:nvCxnSpPr>
        <p:spPr bwMode="auto">
          <a:xfrm rot="16200000" flipH="1">
            <a:off x="736600" y="2038350"/>
            <a:ext cx="982663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2" name="Elbow Connector 153"/>
          <p:cNvCxnSpPr>
            <a:cxnSpLocks noChangeShapeType="1"/>
            <a:stCxn id="169" idx="2"/>
            <a:endCxn id="2082" idx="1"/>
          </p:cNvCxnSpPr>
          <p:nvPr/>
        </p:nvCxnSpPr>
        <p:spPr bwMode="auto">
          <a:xfrm rot="16200000" flipH="1">
            <a:off x="553244" y="2221706"/>
            <a:ext cx="1349375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3" name="Elbow Connector 153"/>
          <p:cNvCxnSpPr>
            <a:cxnSpLocks noChangeShapeType="1"/>
            <a:stCxn id="169" idx="2"/>
            <a:endCxn id="2083" idx="1"/>
          </p:cNvCxnSpPr>
          <p:nvPr/>
        </p:nvCxnSpPr>
        <p:spPr bwMode="auto">
          <a:xfrm rot="16200000" flipH="1">
            <a:off x="369888" y="2405062"/>
            <a:ext cx="1716088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4" name="Elbow Connector 153"/>
          <p:cNvCxnSpPr>
            <a:cxnSpLocks noChangeShapeType="1"/>
            <a:stCxn id="169" idx="2"/>
            <a:endCxn id="2084" idx="1"/>
          </p:cNvCxnSpPr>
          <p:nvPr/>
        </p:nvCxnSpPr>
        <p:spPr bwMode="auto">
          <a:xfrm rot="16200000" flipH="1">
            <a:off x="148972" y="2625185"/>
            <a:ext cx="2157127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6" name="Elbow Connector 153"/>
          <p:cNvCxnSpPr>
            <a:cxnSpLocks noChangeShapeType="1"/>
            <a:stCxn id="169" idx="2"/>
            <a:endCxn id="2086" idx="1"/>
          </p:cNvCxnSpPr>
          <p:nvPr/>
        </p:nvCxnSpPr>
        <p:spPr bwMode="auto">
          <a:xfrm rot="16200000" flipH="1">
            <a:off x="-79647" y="2853804"/>
            <a:ext cx="2614365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" name="Shape 207"/>
          <p:cNvCxnSpPr>
            <a:stCxn id="196" idx="2"/>
            <a:endCxn id="2067" idx="1"/>
          </p:cNvCxnSpPr>
          <p:nvPr/>
        </p:nvCxnSpPr>
        <p:spPr>
          <a:xfrm rot="16200000" flipH="1">
            <a:off x="3290461" y="1235627"/>
            <a:ext cx="280389" cy="15441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9" name="Shape 208"/>
          <p:cNvCxnSpPr>
            <a:cxnSpLocks noChangeShapeType="1"/>
            <a:stCxn id="196" idx="2"/>
            <a:endCxn id="2066" idx="1"/>
          </p:cNvCxnSpPr>
          <p:nvPr/>
        </p:nvCxnSpPr>
        <p:spPr bwMode="auto">
          <a:xfrm rot="16200000" flipH="1">
            <a:off x="3146877" y="1379211"/>
            <a:ext cx="567556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0" name="Shape 211"/>
          <p:cNvCxnSpPr>
            <a:cxnSpLocks noChangeShapeType="1"/>
            <a:stCxn id="196" idx="2"/>
            <a:endCxn id="2065" idx="1"/>
          </p:cNvCxnSpPr>
          <p:nvPr/>
        </p:nvCxnSpPr>
        <p:spPr bwMode="auto">
          <a:xfrm rot="16200000" flipH="1">
            <a:off x="3002861" y="1523227"/>
            <a:ext cx="85558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1" name="Shape 217"/>
          <p:cNvCxnSpPr>
            <a:cxnSpLocks noChangeShapeType="1"/>
            <a:stCxn id="338" idx="0"/>
            <a:endCxn id="343" idx="1"/>
          </p:cNvCxnSpPr>
          <p:nvPr/>
        </p:nvCxnSpPr>
        <p:spPr bwMode="auto">
          <a:xfrm rot="5400000" flipH="1" flipV="1">
            <a:off x="6285694" y="1714587"/>
            <a:ext cx="343024" cy="21237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2" name="Shape 249"/>
          <p:cNvCxnSpPr>
            <a:cxnSpLocks noChangeShapeType="1"/>
            <a:stCxn id="196" idx="2"/>
            <a:endCxn id="2068" idx="1"/>
          </p:cNvCxnSpPr>
          <p:nvPr/>
        </p:nvCxnSpPr>
        <p:spPr bwMode="auto">
          <a:xfrm rot="16200000" flipH="1">
            <a:off x="2847733" y="1678355"/>
            <a:ext cx="116584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3" name="Shape 252"/>
          <p:cNvCxnSpPr>
            <a:cxnSpLocks noChangeShapeType="1"/>
            <a:stCxn id="196" idx="2"/>
            <a:endCxn id="2289" idx="1"/>
          </p:cNvCxnSpPr>
          <p:nvPr/>
        </p:nvCxnSpPr>
        <p:spPr bwMode="auto">
          <a:xfrm rot="16200000" flipH="1">
            <a:off x="2666522" y="1859566"/>
            <a:ext cx="1528266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4" name="Shape 256"/>
          <p:cNvCxnSpPr>
            <a:cxnSpLocks noChangeShapeType="1"/>
            <a:stCxn id="196" idx="2"/>
            <a:endCxn id="2290" idx="1"/>
          </p:cNvCxnSpPr>
          <p:nvPr/>
        </p:nvCxnSpPr>
        <p:spPr bwMode="auto">
          <a:xfrm rot="16200000" flipH="1">
            <a:off x="2478908" y="2047180"/>
            <a:ext cx="190349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5" name="Shape 259"/>
          <p:cNvCxnSpPr>
            <a:cxnSpLocks noChangeShapeType="1"/>
            <a:stCxn id="196" idx="2"/>
            <a:endCxn id="2069" idx="1"/>
          </p:cNvCxnSpPr>
          <p:nvPr/>
        </p:nvCxnSpPr>
        <p:spPr bwMode="auto">
          <a:xfrm rot="16200000" flipH="1">
            <a:off x="2311824" y="2214264"/>
            <a:ext cx="2237663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6" name="Shape 263"/>
          <p:cNvCxnSpPr>
            <a:cxnSpLocks noChangeShapeType="1"/>
            <a:stCxn id="196" idx="2"/>
            <a:endCxn id="2074" idx="1"/>
          </p:cNvCxnSpPr>
          <p:nvPr/>
        </p:nvCxnSpPr>
        <p:spPr bwMode="auto">
          <a:xfrm rot="16200000" flipH="1">
            <a:off x="2168155" y="2357933"/>
            <a:ext cx="2525001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7" name="Shape 264"/>
          <p:cNvCxnSpPr>
            <a:cxnSpLocks noChangeShapeType="1"/>
            <a:stCxn id="196" idx="2"/>
            <a:endCxn id="2070" idx="1"/>
          </p:cNvCxnSpPr>
          <p:nvPr/>
        </p:nvCxnSpPr>
        <p:spPr bwMode="auto">
          <a:xfrm rot="16200000" flipH="1">
            <a:off x="2006627" y="2519461"/>
            <a:ext cx="2848057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8" name="Shape 265"/>
          <p:cNvCxnSpPr>
            <a:cxnSpLocks noChangeShapeType="1"/>
            <a:stCxn id="196" idx="2"/>
            <a:endCxn id="2071" idx="1"/>
          </p:cNvCxnSpPr>
          <p:nvPr/>
        </p:nvCxnSpPr>
        <p:spPr bwMode="auto">
          <a:xfrm rot="16200000" flipH="1">
            <a:off x="1844305" y="2681783"/>
            <a:ext cx="3172701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9" name="Shape 274"/>
          <p:cNvCxnSpPr>
            <a:cxnSpLocks noChangeShapeType="1"/>
            <a:stCxn id="196" idx="2"/>
            <a:endCxn id="2072" idx="1"/>
          </p:cNvCxnSpPr>
          <p:nvPr/>
        </p:nvCxnSpPr>
        <p:spPr bwMode="auto">
          <a:xfrm rot="16200000" flipH="1">
            <a:off x="1700636" y="2825452"/>
            <a:ext cx="346003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0" name="Shape 275"/>
          <p:cNvCxnSpPr>
            <a:cxnSpLocks noChangeShapeType="1"/>
            <a:stCxn id="196" idx="2"/>
            <a:endCxn id="2073" idx="1"/>
          </p:cNvCxnSpPr>
          <p:nvPr/>
        </p:nvCxnSpPr>
        <p:spPr bwMode="auto">
          <a:xfrm rot="16200000" flipH="1">
            <a:off x="1556174" y="2969914"/>
            <a:ext cx="3748963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1" name="Shape 276"/>
          <p:cNvCxnSpPr>
            <a:cxnSpLocks noChangeShapeType="1"/>
            <a:stCxn id="196" idx="2"/>
            <a:endCxn id="2075" idx="1"/>
          </p:cNvCxnSpPr>
          <p:nvPr/>
        </p:nvCxnSpPr>
        <p:spPr bwMode="auto">
          <a:xfrm rot="16200000" flipH="1">
            <a:off x="1394248" y="3131840"/>
            <a:ext cx="4072814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2" name="Shape 284"/>
          <p:cNvCxnSpPr>
            <a:cxnSpLocks noChangeShapeType="1"/>
            <a:stCxn id="196" idx="2"/>
            <a:endCxn id="2076" idx="1"/>
          </p:cNvCxnSpPr>
          <p:nvPr/>
        </p:nvCxnSpPr>
        <p:spPr bwMode="auto">
          <a:xfrm rot="16200000" flipH="1">
            <a:off x="1231927" y="3294161"/>
            <a:ext cx="4397457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3" name="Shape 285"/>
          <p:cNvCxnSpPr>
            <a:cxnSpLocks noChangeShapeType="1"/>
            <a:stCxn id="196" idx="2"/>
            <a:endCxn id="2077" idx="1"/>
          </p:cNvCxnSpPr>
          <p:nvPr/>
        </p:nvCxnSpPr>
        <p:spPr bwMode="auto">
          <a:xfrm rot="16200000" flipH="1">
            <a:off x="1087861" y="3438227"/>
            <a:ext cx="468558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4" name="Shape 286"/>
          <p:cNvCxnSpPr>
            <a:cxnSpLocks noChangeShapeType="1"/>
            <a:stCxn id="196" idx="2"/>
            <a:endCxn id="2078" idx="1"/>
          </p:cNvCxnSpPr>
          <p:nvPr/>
        </p:nvCxnSpPr>
        <p:spPr bwMode="auto">
          <a:xfrm rot="16200000" flipH="1">
            <a:off x="932641" y="3593447"/>
            <a:ext cx="5008645" cy="167034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5" name="Straight Connector 304"/>
          <p:cNvCxnSpPr>
            <a:stCxn id="2286" idx="3"/>
            <a:endCxn id="2298" idx="1"/>
          </p:cNvCxnSpPr>
          <p:nvPr/>
        </p:nvCxnSpPr>
        <p:spPr>
          <a:xfrm>
            <a:off x="5680075" y="993775"/>
            <a:ext cx="2889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ectangle 305"/>
          <p:cNvSpPr/>
          <p:nvPr/>
        </p:nvSpPr>
        <p:spPr>
          <a:xfrm>
            <a:off x="6068318" y="1156767"/>
            <a:ext cx="44450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07" name="Shape 306"/>
          <p:cNvCxnSpPr>
            <a:stCxn id="306" idx="2"/>
            <a:endCxn id="2061" idx="1"/>
          </p:cNvCxnSpPr>
          <p:nvPr/>
        </p:nvCxnSpPr>
        <p:spPr>
          <a:xfrm rot="16200000" flipH="1">
            <a:off x="4729621" y="2563725"/>
            <a:ext cx="2888754" cy="16691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hape 312"/>
          <p:cNvCxnSpPr>
            <a:stCxn id="306" idx="2"/>
            <a:endCxn id="2277" idx="1"/>
          </p:cNvCxnSpPr>
          <p:nvPr/>
        </p:nvCxnSpPr>
        <p:spPr>
          <a:xfrm rot="16200000" flipH="1">
            <a:off x="4520071" y="2773275"/>
            <a:ext cx="3307854" cy="16691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hape 315"/>
          <p:cNvCxnSpPr>
            <a:stCxn id="306" idx="2"/>
            <a:endCxn id="2062" idx="1"/>
          </p:cNvCxnSpPr>
          <p:nvPr/>
        </p:nvCxnSpPr>
        <p:spPr>
          <a:xfrm rot="16200000" flipH="1">
            <a:off x="2548136" y="4745210"/>
            <a:ext cx="7250137" cy="16532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hape 318"/>
          <p:cNvCxnSpPr>
            <a:stCxn id="306" idx="2"/>
            <a:endCxn id="2063" idx="1"/>
          </p:cNvCxnSpPr>
          <p:nvPr/>
        </p:nvCxnSpPr>
        <p:spPr>
          <a:xfrm rot="16200000" flipH="1">
            <a:off x="2364544" y="4928803"/>
            <a:ext cx="7618908" cy="16691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hape 321"/>
          <p:cNvCxnSpPr>
            <a:stCxn id="306" idx="2"/>
            <a:endCxn id="2064" idx="1"/>
          </p:cNvCxnSpPr>
          <p:nvPr/>
        </p:nvCxnSpPr>
        <p:spPr>
          <a:xfrm rot="16200000" flipH="1">
            <a:off x="2160935" y="5132412"/>
            <a:ext cx="8026127" cy="16691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Flowchart: Document 342"/>
          <p:cNvSpPr/>
          <p:nvPr/>
        </p:nvSpPr>
        <p:spPr>
          <a:xfrm>
            <a:off x="6563395" y="1541314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DID-SSM-AICP</a:t>
            </a:r>
          </a:p>
        </p:txBody>
      </p:sp>
      <p:sp>
        <p:nvSpPr>
          <p:cNvPr id="349" name="Rounded Rectangle 348"/>
          <p:cNvSpPr/>
          <p:nvPr/>
        </p:nvSpPr>
        <p:spPr>
          <a:xfrm>
            <a:off x="8849072" y="5737522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DSD-ENG-CM</a:t>
            </a:r>
          </a:p>
        </p:txBody>
      </p:sp>
      <p:sp>
        <p:nvSpPr>
          <p:cNvPr id="350" name="Rounded Rectangle 349"/>
          <p:cNvSpPr/>
          <p:nvPr/>
        </p:nvSpPr>
        <p:spPr>
          <a:xfrm>
            <a:off x="8849072" y="6024860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DSD-ENG-SW</a:t>
            </a:r>
          </a:p>
        </p:txBody>
      </p:sp>
      <p:sp>
        <p:nvSpPr>
          <p:cNvPr id="352" name="Rounded Rectangle 351"/>
          <p:cNvSpPr/>
          <p:nvPr/>
        </p:nvSpPr>
        <p:spPr>
          <a:xfrm>
            <a:off x="6591871" y="4943847"/>
            <a:ext cx="1295400" cy="217488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DSD-OPS-HLPDSK</a:t>
            </a:r>
          </a:p>
        </p:txBody>
      </p:sp>
      <p:sp>
        <p:nvSpPr>
          <p:cNvPr id="353" name="Rounded Rectangle 352"/>
          <p:cNvSpPr/>
          <p:nvPr/>
        </p:nvSpPr>
        <p:spPr>
          <a:xfrm>
            <a:off x="6591871" y="5232772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DSD-OPS-Template</a:t>
            </a:r>
          </a:p>
        </p:txBody>
      </p:sp>
      <p:sp>
        <p:nvSpPr>
          <p:cNvPr id="358" name="Rounded Rectangle 357"/>
          <p:cNvSpPr/>
          <p:nvPr/>
        </p:nvSpPr>
        <p:spPr>
          <a:xfrm>
            <a:off x="8850313" y="7359947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DSD-SUP-PROC</a:t>
            </a:r>
          </a:p>
        </p:txBody>
      </p:sp>
      <p:sp>
        <p:nvSpPr>
          <p:cNvPr id="359" name="Rounded Rectangle 358"/>
          <p:cNvSpPr/>
          <p:nvPr/>
        </p:nvSpPr>
        <p:spPr>
          <a:xfrm>
            <a:off x="8850313" y="7071022"/>
            <a:ext cx="1295400" cy="217488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DSD-SUP-MILIS</a:t>
            </a:r>
          </a:p>
        </p:txBody>
      </p:sp>
      <p:sp>
        <p:nvSpPr>
          <p:cNvPr id="360" name="Rounded Rectangle 359"/>
          <p:cNvSpPr/>
          <p:nvPr/>
        </p:nvSpPr>
        <p:spPr>
          <a:xfrm>
            <a:off x="8850313" y="7647285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DSD-SUP-SACC</a:t>
            </a:r>
          </a:p>
        </p:txBody>
      </p:sp>
      <p:sp>
        <p:nvSpPr>
          <p:cNvPr id="361" name="Rounded Rectangle 360"/>
          <p:cNvSpPr/>
          <p:nvPr/>
        </p:nvSpPr>
        <p:spPr>
          <a:xfrm>
            <a:off x="8850313" y="8223547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DSD-SUP-W&amp;D</a:t>
            </a:r>
          </a:p>
        </p:txBody>
      </p:sp>
      <p:sp>
        <p:nvSpPr>
          <p:cNvPr id="363" name="Rounded Rectangle 362"/>
          <p:cNvSpPr/>
          <p:nvPr/>
        </p:nvSpPr>
        <p:spPr>
          <a:xfrm>
            <a:off x="6840786" y="7102687"/>
            <a:ext cx="1296987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DSD-TNG-DEL</a:t>
            </a:r>
          </a:p>
        </p:txBody>
      </p:sp>
      <p:sp>
        <p:nvSpPr>
          <p:cNvPr id="366" name="Rounded Rectangle 365"/>
          <p:cNvSpPr/>
          <p:nvPr/>
        </p:nvSpPr>
        <p:spPr>
          <a:xfrm>
            <a:off x="6591871" y="6312892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DSD-MNT-SA</a:t>
            </a:r>
          </a:p>
        </p:txBody>
      </p:sp>
      <p:sp>
        <p:nvSpPr>
          <p:cNvPr id="367" name="Rounded Rectangle 366"/>
          <p:cNvSpPr/>
          <p:nvPr/>
        </p:nvSpPr>
        <p:spPr>
          <a:xfrm>
            <a:off x="6832848" y="6023967"/>
            <a:ext cx="1296988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DSD-MNT-SERV</a:t>
            </a:r>
          </a:p>
        </p:txBody>
      </p:sp>
      <p:sp>
        <p:nvSpPr>
          <p:cNvPr id="368" name="Oval 367"/>
          <p:cNvSpPr/>
          <p:nvPr/>
        </p:nvSpPr>
        <p:spPr>
          <a:xfrm flipH="1">
            <a:off x="6472808" y="5966817"/>
            <a:ext cx="46038" cy="460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70" name="Shape 369"/>
          <p:cNvCxnSpPr>
            <a:stCxn id="368" idx="4"/>
            <a:endCxn id="366" idx="1"/>
          </p:cNvCxnSpPr>
          <p:nvPr/>
        </p:nvCxnSpPr>
        <p:spPr>
          <a:xfrm rot="16200000" flipH="1">
            <a:off x="6339458" y="6168430"/>
            <a:ext cx="407987" cy="968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hape 371"/>
          <p:cNvCxnSpPr>
            <a:stCxn id="368" idx="0"/>
            <a:endCxn id="365" idx="1"/>
          </p:cNvCxnSpPr>
          <p:nvPr/>
        </p:nvCxnSpPr>
        <p:spPr>
          <a:xfrm rot="5400000" flipH="1" flipV="1">
            <a:off x="6482333" y="5857280"/>
            <a:ext cx="122237" cy="968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Rectangle 375"/>
          <p:cNvSpPr/>
          <p:nvPr/>
        </p:nvSpPr>
        <p:spPr>
          <a:xfrm>
            <a:off x="6690296" y="5906492"/>
            <a:ext cx="44450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77" name="Shape 376"/>
          <p:cNvCxnSpPr>
            <a:stCxn id="456" idx="2"/>
            <a:endCxn id="368" idx="6"/>
          </p:cNvCxnSpPr>
          <p:nvPr/>
        </p:nvCxnSpPr>
        <p:spPr>
          <a:xfrm rot="16200000" flipH="1">
            <a:off x="5746875" y="5263902"/>
            <a:ext cx="1357957" cy="9391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hape 379"/>
          <p:cNvCxnSpPr>
            <a:stCxn id="376" idx="2"/>
            <a:endCxn id="367" idx="1"/>
          </p:cNvCxnSpPr>
          <p:nvPr/>
        </p:nvCxnSpPr>
        <p:spPr>
          <a:xfrm rot="16200000" flipH="1">
            <a:off x="6682991" y="5982059"/>
            <a:ext cx="179387" cy="12032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Oval 382"/>
          <p:cNvSpPr/>
          <p:nvPr/>
        </p:nvSpPr>
        <p:spPr>
          <a:xfrm flipH="1">
            <a:off x="6472808" y="5161335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84" name="Shape 383"/>
          <p:cNvCxnSpPr>
            <a:stCxn id="383" idx="0"/>
            <a:endCxn id="352" idx="1"/>
          </p:cNvCxnSpPr>
          <p:nvPr/>
        </p:nvCxnSpPr>
        <p:spPr>
          <a:xfrm rot="5400000" flipH="1" flipV="1">
            <a:off x="6489477" y="5058941"/>
            <a:ext cx="109538" cy="952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hape 384"/>
          <p:cNvCxnSpPr>
            <a:stCxn id="383" idx="4"/>
            <a:endCxn id="353" idx="1"/>
          </p:cNvCxnSpPr>
          <p:nvPr/>
        </p:nvCxnSpPr>
        <p:spPr>
          <a:xfrm rot="16200000" flipH="1">
            <a:off x="6476777" y="5225629"/>
            <a:ext cx="134937" cy="952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Rectangle 386"/>
          <p:cNvSpPr/>
          <p:nvPr/>
        </p:nvSpPr>
        <p:spPr>
          <a:xfrm>
            <a:off x="8658225" y="6664622"/>
            <a:ext cx="46038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88" name="Shape 387"/>
          <p:cNvCxnSpPr>
            <a:stCxn id="387" idx="2"/>
            <a:endCxn id="358" idx="1"/>
          </p:cNvCxnSpPr>
          <p:nvPr/>
        </p:nvCxnSpPr>
        <p:spPr>
          <a:xfrm rot="16200000" flipH="1">
            <a:off x="8386763" y="7004347"/>
            <a:ext cx="757237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hape 376"/>
          <p:cNvCxnSpPr>
            <a:stCxn id="456" idx="2"/>
            <a:endCxn id="342" idx="1"/>
          </p:cNvCxnSpPr>
          <p:nvPr/>
        </p:nvCxnSpPr>
        <p:spPr>
          <a:xfrm rot="16200000" flipH="1">
            <a:off x="7007635" y="4003142"/>
            <a:ext cx="924668" cy="218214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hape 376"/>
          <p:cNvCxnSpPr>
            <a:stCxn id="456" idx="2"/>
            <a:endCxn id="354" idx="1"/>
          </p:cNvCxnSpPr>
          <p:nvPr/>
        </p:nvCxnSpPr>
        <p:spPr>
          <a:xfrm rot="16200000" flipH="1">
            <a:off x="6484728" y="4526049"/>
            <a:ext cx="1970831" cy="218249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hape 376"/>
          <p:cNvCxnSpPr>
            <a:stCxn id="456" idx="2"/>
            <a:endCxn id="362" idx="1"/>
          </p:cNvCxnSpPr>
          <p:nvPr/>
        </p:nvCxnSpPr>
        <p:spPr>
          <a:xfrm rot="16200000" flipH="1">
            <a:off x="5339674" y="5671102"/>
            <a:ext cx="2291421" cy="21297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hape 376"/>
          <p:cNvCxnSpPr>
            <a:stCxn id="456" idx="2"/>
            <a:endCxn id="383" idx="6"/>
          </p:cNvCxnSpPr>
          <p:nvPr/>
        </p:nvCxnSpPr>
        <p:spPr>
          <a:xfrm rot="16200000" flipH="1">
            <a:off x="6150013" y="4860764"/>
            <a:ext cx="551681" cy="9391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hape 410"/>
          <p:cNvCxnSpPr>
            <a:stCxn id="387" idx="2"/>
            <a:endCxn id="359" idx="1"/>
          </p:cNvCxnSpPr>
          <p:nvPr/>
        </p:nvCxnSpPr>
        <p:spPr>
          <a:xfrm rot="16200000" flipH="1">
            <a:off x="8531226" y="6859884"/>
            <a:ext cx="468312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hape 411"/>
          <p:cNvCxnSpPr>
            <a:stCxn id="387" idx="2"/>
            <a:endCxn id="360" idx="1"/>
          </p:cNvCxnSpPr>
          <p:nvPr/>
        </p:nvCxnSpPr>
        <p:spPr>
          <a:xfrm rot="16200000" flipH="1">
            <a:off x="8243094" y="7148016"/>
            <a:ext cx="1044575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hape 412"/>
          <p:cNvCxnSpPr>
            <a:stCxn id="387" idx="2"/>
            <a:endCxn id="361" idx="1"/>
          </p:cNvCxnSpPr>
          <p:nvPr/>
        </p:nvCxnSpPr>
        <p:spPr>
          <a:xfrm rot="16200000" flipH="1">
            <a:off x="7954963" y="7436147"/>
            <a:ext cx="1620837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Rectangle 419"/>
          <p:cNvSpPr/>
          <p:nvPr/>
        </p:nvSpPr>
        <p:spPr>
          <a:xfrm>
            <a:off x="6690296" y="6985212"/>
            <a:ext cx="44450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421" name="Shape 420"/>
          <p:cNvCxnSpPr>
            <a:stCxn id="420" idx="2"/>
            <a:endCxn id="364" idx="1"/>
          </p:cNvCxnSpPr>
          <p:nvPr/>
        </p:nvCxnSpPr>
        <p:spPr>
          <a:xfrm rot="16200000" flipH="1">
            <a:off x="6538528" y="7205242"/>
            <a:ext cx="468312" cy="12032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hape 421"/>
          <p:cNvCxnSpPr>
            <a:stCxn id="420" idx="2"/>
            <a:endCxn id="363" idx="1"/>
          </p:cNvCxnSpPr>
          <p:nvPr/>
        </p:nvCxnSpPr>
        <p:spPr>
          <a:xfrm rot="16200000" flipH="1">
            <a:off x="6686960" y="7056810"/>
            <a:ext cx="179387" cy="12826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5" name="Rectangle 424"/>
          <p:cNvSpPr/>
          <p:nvPr/>
        </p:nvSpPr>
        <p:spPr>
          <a:xfrm>
            <a:off x="8657877" y="5620047"/>
            <a:ext cx="46038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426" name="Shape 425"/>
          <p:cNvCxnSpPr>
            <a:stCxn id="425" idx="2"/>
            <a:endCxn id="350" idx="1"/>
          </p:cNvCxnSpPr>
          <p:nvPr/>
        </p:nvCxnSpPr>
        <p:spPr>
          <a:xfrm rot="16200000" flipH="1">
            <a:off x="8530828" y="5814565"/>
            <a:ext cx="468313" cy="16817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hape 426"/>
          <p:cNvCxnSpPr>
            <a:stCxn id="425" idx="2"/>
            <a:endCxn id="349" idx="1"/>
          </p:cNvCxnSpPr>
          <p:nvPr/>
        </p:nvCxnSpPr>
        <p:spPr>
          <a:xfrm rot="16200000" flipH="1">
            <a:off x="8674497" y="5670896"/>
            <a:ext cx="180975" cy="16817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Flowchart: Document 437"/>
          <p:cNvSpPr/>
          <p:nvPr/>
        </p:nvSpPr>
        <p:spPr>
          <a:xfrm>
            <a:off x="8921824" y="769094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DID-SSM-SSMP</a:t>
            </a:r>
          </a:p>
        </p:txBody>
      </p:sp>
      <p:sp>
        <p:nvSpPr>
          <p:cNvPr id="450" name="Flowchart: Document 449"/>
          <p:cNvSpPr/>
          <p:nvPr/>
        </p:nvSpPr>
        <p:spPr>
          <a:xfrm>
            <a:off x="8931281" y="180499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DID-OPS-OSP</a:t>
            </a:r>
          </a:p>
        </p:txBody>
      </p:sp>
      <p:sp>
        <p:nvSpPr>
          <p:cNvPr id="456" name="Rectangle 455"/>
          <p:cNvSpPr/>
          <p:nvPr/>
        </p:nvSpPr>
        <p:spPr>
          <a:xfrm>
            <a:off x="6355879" y="4585841"/>
            <a:ext cx="46037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462" name="Flowchart: Document 461"/>
          <p:cNvSpPr/>
          <p:nvPr/>
        </p:nvSpPr>
        <p:spPr>
          <a:xfrm>
            <a:off x="8931281" y="2365377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DID-ENG-AEOA</a:t>
            </a:r>
          </a:p>
        </p:txBody>
      </p:sp>
      <p:sp>
        <p:nvSpPr>
          <p:cNvPr id="463" name="Flowchart: Document 462"/>
          <p:cNvSpPr/>
          <p:nvPr/>
        </p:nvSpPr>
        <p:spPr>
          <a:xfrm>
            <a:off x="8931281" y="2076452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DID-ENG-CEMP</a:t>
            </a:r>
          </a:p>
        </p:txBody>
      </p:sp>
      <p:sp>
        <p:nvSpPr>
          <p:cNvPr id="464" name="Flowchart: Document 463"/>
          <p:cNvSpPr/>
          <p:nvPr/>
        </p:nvSpPr>
        <p:spPr>
          <a:xfrm>
            <a:off x="11153775" y="68929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DID-ENG-CMP</a:t>
            </a:r>
          </a:p>
        </p:txBody>
      </p:sp>
      <p:sp>
        <p:nvSpPr>
          <p:cNvPr id="466" name="Flowchart: Document 465"/>
          <p:cNvSpPr/>
          <p:nvPr/>
        </p:nvSpPr>
        <p:spPr>
          <a:xfrm>
            <a:off x="11153775" y="5524500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DID-ENG-SOL-DCERT</a:t>
            </a:r>
          </a:p>
        </p:txBody>
      </p:sp>
      <p:sp>
        <p:nvSpPr>
          <p:cNvPr id="467" name="Flowchart: Document 466"/>
          <p:cNvSpPr/>
          <p:nvPr/>
        </p:nvSpPr>
        <p:spPr>
          <a:xfrm>
            <a:off x="8931281" y="292576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DID-MNT-AMOA</a:t>
            </a:r>
          </a:p>
        </p:txBody>
      </p:sp>
      <p:sp>
        <p:nvSpPr>
          <p:cNvPr id="468" name="Flowchart: Document 467"/>
          <p:cNvSpPr/>
          <p:nvPr/>
        </p:nvSpPr>
        <p:spPr>
          <a:xfrm>
            <a:off x="8931281" y="263684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DID-MNT-MMP</a:t>
            </a:r>
          </a:p>
        </p:txBody>
      </p:sp>
      <p:sp>
        <p:nvSpPr>
          <p:cNvPr id="469" name="Flowchart: Document 468"/>
          <p:cNvSpPr/>
          <p:nvPr/>
        </p:nvSpPr>
        <p:spPr>
          <a:xfrm>
            <a:off x="6563815" y="3043709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DID-SSM-CSR</a:t>
            </a:r>
          </a:p>
        </p:txBody>
      </p:sp>
      <p:sp>
        <p:nvSpPr>
          <p:cNvPr id="470" name="Flowchart: Document 469"/>
          <p:cNvSpPr/>
          <p:nvPr/>
        </p:nvSpPr>
        <p:spPr>
          <a:xfrm>
            <a:off x="6563815" y="3319934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DID-SSM-CSSR</a:t>
            </a:r>
          </a:p>
        </p:txBody>
      </p:sp>
      <p:sp>
        <p:nvSpPr>
          <p:cNvPr id="471" name="Flowchart: Document 470"/>
          <p:cNvSpPr/>
          <p:nvPr/>
        </p:nvSpPr>
        <p:spPr>
          <a:xfrm>
            <a:off x="8921824" y="1023094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DID-SSM-CWBS</a:t>
            </a:r>
          </a:p>
        </p:txBody>
      </p:sp>
      <p:sp>
        <p:nvSpPr>
          <p:cNvPr id="472" name="Flowchart: Document 471"/>
          <p:cNvSpPr/>
          <p:nvPr/>
        </p:nvSpPr>
        <p:spPr>
          <a:xfrm>
            <a:off x="6563815" y="232794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DID-SSM-ENVMP</a:t>
            </a:r>
          </a:p>
        </p:txBody>
      </p:sp>
      <p:sp>
        <p:nvSpPr>
          <p:cNvPr id="473" name="Flowchart: Document 472"/>
          <p:cNvSpPr/>
          <p:nvPr/>
        </p:nvSpPr>
        <p:spPr>
          <a:xfrm>
            <a:off x="6563815" y="2587402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DID-SSM-HSMP</a:t>
            </a:r>
          </a:p>
        </p:txBody>
      </p:sp>
      <p:sp>
        <p:nvSpPr>
          <p:cNvPr id="475" name="Flowchart: Document 474"/>
          <p:cNvSpPr/>
          <p:nvPr/>
        </p:nvSpPr>
        <p:spPr>
          <a:xfrm>
            <a:off x="11153775" y="11080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DID-SSM-PHIP</a:t>
            </a:r>
          </a:p>
        </p:txBody>
      </p:sp>
      <p:sp>
        <p:nvSpPr>
          <p:cNvPr id="476" name="Flowchart: Document 475"/>
          <p:cNvSpPr/>
          <p:nvPr/>
        </p:nvSpPr>
        <p:spPr>
          <a:xfrm>
            <a:off x="11153775" y="1617663"/>
            <a:ext cx="1295400" cy="217487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DID-SSM-PHOP</a:t>
            </a:r>
          </a:p>
        </p:txBody>
      </p:sp>
      <p:sp>
        <p:nvSpPr>
          <p:cNvPr id="477" name="Flowchart: Document 476"/>
          <p:cNvSpPr/>
          <p:nvPr/>
        </p:nvSpPr>
        <p:spPr>
          <a:xfrm>
            <a:off x="8920956" y="4431977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DID-SSM-QP</a:t>
            </a:r>
          </a:p>
        </p:txBody>
      </p:sp>
      <p:sp>
        <p:nvSpPr>
          <p:cNvPr id="479" name="Flowchart: Document 478"/>
          <p:cNvSpPr/>
          <p:nvPr/>
        </p:nvSpPr>
        <p:spPr>
          <a:xfrm>
            <a:off x="6563815" y="1804839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DID-SSM-SMP</a:t>
            </a:r>
          </a:p>
        </p:txBody>
      </p:sp>
      <p:sp>
        <p:nvSpPr>
          <p:cNvPr id="480" name="Flowchart: Document 479"/>
          <p:cNvSpPr/>
          <p:nvPr/>
        </p:nvSpPr>
        <p:spPr>
          <a:xfrm>
            <a:off x="8921824" y="1272332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DID-SSM-SSMS</a:t>
            </a:r>
          </a:p>
        </p:txBody>
      </p:sp>
      <p:sp>
        <p:nvSpPr>
          <p:cNvPr id="481" name="Flowchart: Document 480"/>
          <p:cNvSpPr/>
          <p:nvPr/>
        </p:nvSpPr>
        <p:spPr>
          <a:xfrm>
            <a:off x="8921750" y="676781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DID-SUP-DISP</a:t>
            </a:r>
          </a:p>
        </p:txBody>
      </p:sp>
      <p:sp>
        <p:nvSpPr>
          <p:cNvPr id="482" name="Flowchart: Document 481"/>
          <p:cNvSpPr/>
          <p:nvPr/>
        </p:nvSpPr>
        <p:spPr>
          <a:xfrm>
            <a:off x="8931281" y="319881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DID-SUP-SSP</a:t>
            </a:r>
          </a:p>
        </p:txBody>
      </p:sp>
      <p:sp>
        <p:nvSpPr>
          <p:cNvPr id="483" name="Flowchart: Document 482"/>
          <p:cNvSpPr/>
          <p:nvPr/>
        </p:nvSpPr>
        <p:spPr>
          <a:xfrm>
            <a:off x="9064625" y="792033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DID-ILS-TDATA-CDATA</a:t>
            </a:r>
          </a:p>
        </p:txBody>
      </p:sp>
      <p:sp>
        <p:nvSpPr>
          <p:cNvPr id="486" name="Flowchart: Document 485"/>
          <p:cNvSpPr/>
          <p:nvPr/>
        </p:nvSpPr>
        <p:spPr>
          <a:xfrm>
            <a:off x="8931281" y="347186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DID-TNG-TSP</a:t>
            </a:r>
          </a:p>
        </p:txBody>
      </p:sp>
      <p:sp>
        <p:nvSpPr>
          <p:cNvPr id="487" name="Flowchart: Document 486"/>
          <p:cNvSpPr/>
          <p:nvPr/>
        </p:nvSpPr>
        <p:spPr>
          <a:xfrm>
            <a:off x="8931281" y="3744454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DID-SSM-SPMP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88" name="Flowchart: Document 487"/>
          <p:cNvSpPr/>
          <p:nvPr/>
        </p:nvSpPr>
        <p:spPr>
          <a:xfrm>
            <a:off x="8931281" y="400844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DID-SSM-SSVM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89" name="Flowchart: Document 488"/>
          <p:cNvSpPr/>
          <p:nvPr/>
        </p:nvSpPr>
        <p:spPr>
          <a:xfrm>
            <a:off x="11153775" y="26400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DID-PM-MEET-AGENDA</a:t>
            </a:r>
          </a:p>
        </p:txBody>
      </p:sp>
      <p:sp>
        <p:nvSpPr>
          <p:cNvPr id="490" name="Flowchart: Document 489"/>
          <p:cNvSpPr/>
          <p:nvPr/>
        </p:nvSpPr>
        <p:spPr>
          <a:xfrm>
            <a:off x="11153775" y="289877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DID-PM-MEET-MINUTES</a:t>
            </a:r>
          </a:p>
        </p:txBody>
      </p:sp>
      <p:sp>
        <p:nvSpPr>
          <p:cNvPr id="492" name="Flowchart: Document 491"/>
          <p:cNvSpPr/>
          <p:nvPr/>
        </p:nvSpPr>
        <p:spPr>
          <a:xfrm>
            <a:off x="11153775" y="187166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DID-PM-HSE-SDS</a:t>
            </a:r>
          </a:p>
        </p:txBody>
      </p:sp>
      <p:sp>
        <p:nvSpPr>
          <p:cNvPr id="493" name="Flowchart: Document 492"/>
          <p:cNvSpPr/>
          <p:nvPr/>
        </p:nvSpPr>
        <p:spPr>
          <a:xfrm>
            <a:off x="11153775" y="858838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DID-PM-DEF-DCOD</a:t>
            </a:r>
          </a:p>
        </p:txBody>
      </p:sp>
      <p:sp>
        <p:nvSpPr>
          <p:cNvPr id="495" name="Flowchart: Document 494"/>
          <p:cNvSpPr/>
          <p:nvPr/>
        </p:nvSpPr>
        <p:spPr>
          <a:xfrm>
            <a:off x="6563815" y="2064296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DID-SSM-IEIP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96" name="Flowchart: Document 495"/>
          <p:cNvSpPr/>
          <p:nvPr/>
        </p:nvSpPr>
        <p:spPr>
          <a:xfrm>
            <a:off x="11153775" y="526097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DID-ENG-RVW-PACKAGE</a:t>
            </a:r>
          </a:p>
        </p:txBody>
      </p:sp>
      <p:sp>
        <p:nvSpPr>
          <p:cNvPr id="497" name="Flowchart: Document 496"/>
          <p:cNvSpPr/>
          <p:nvPr/>
        </p:nvSpPr>
        <p:spPr>
          <a:xfrm>
            <a:off x="11153775" y="7151688"/>
            <a:ext cx="1295400" cy="2174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DID-CM-DATA-CSAR</a:t>
            </a:r>
          </a:p>
        </p:txBody>
      </p:sp>
      <p:sp>
        <p:nvSpPr>
          <p:cNvPr id="499" name="Flowchart: Document 498"/>
          <p:cNvSpPr/>
          <p:nvPr/>
        </p:nvSpPr>
        <p:spPr>
          <a:xfrm>
            <a:off x="11153775" y="50022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DID-ENG-SW-SWMP</a:t>
            </a:r>
          </a:p>
        </p:txBody>
      </p:sp>
      <p:sp>
        <p:nvSpPr>
          <p:cNvPr id="500" name="Flowchart: Document 499"/>
          <p:cNvSpPr/>
          <p:nvPr/>
        </p:nvSpPr>
        <p:spPr>
          <a:xfrm>
            <a:off x="11153775" y="7824788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DID-ILS-SW-SWSP</a:t>
            </a:r>
          </a:p>
        </p:txBody>
      </p:sp>
      <p:sp>
        <p:nvSpPr>
          <p:cNvPr id="501" name="Flowchart: Document 500"/>
          <p:cNvSpPr/>
          <p:nvPr/>
        </p:nvSpPr>
        <p:spPr>
          <a:xfrm>
            <a:off x="11153775" y="449262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DID-ENG-MGT-SEMP-2</a:t>
            </a:r>
          </a:p>
        </p:txBody>
      </p:sp>
      <p:sp>
        <p:nvSpPr>
          <p:cNvPr id="502" name="Flowchart: Document 501"/>
          <p:cNvSpPr/>
          <p:nvPr/>
        </p:nvSpPr>
        <p:spPr>
          <a:xfrm>
            <a:off x="11153775" y="474662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DID-ILS-MGT-ISP-2</a:t>
            </a:r>
          </a:p>
        </p:txBody>
      </p:sp>
      <p:sp>
        <p:nvSpPr>
          <p:cNvPr id="503" name="Flowchart: Document 502"/>
          <p:cNvSpPr/>
          <p:nvPr/>
        </p:nvSpPr>
        <p:spPr>
          <a:xfrm>
            <a:off x="11153775" y="59531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DID-ENG-IMSP</a:t>
            </a:r>
          </a:p>
        </p:txBody>
      </p:sp>
      <p:sp>
        <p:nvSpPr>
          <p:cNvPr id="504" name="Flowchart: Document 503"/>
          <p:cNvSpPr/>
          <p:nvPr/>
        </p:nvSpPr>
        <p:spPr>
          <a:xfrm>
            <a:off x="11161713" y="621982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DID-ENG-SOL-SCR</a:t>
            </a:r>
          </a:p>
        </p:txBody>
      </p:sp>
      <p:cxnSp>
        <p:nvCxnSpPr>
          <p:cNvPr id="515" name="Shape 514"/>
          <p:cNvCxnSpPr>
            <a:stCxn id="648" idx="4"/>
            <a:endCxn id="497" idx="1"/>
          </p:cNvCxnSpPr>
          <p:nvPr/>
        </p:nvCxnSpPr>
        <p:spPr>
          <a:xfrm rot="16200000" flipH="1">
            <a:off x="10858437" y="6965093"/>
            <a:ext cx="234157" cy="3565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Elbow Connector 518"/>
          <p:cNvCxnSpPr>
            <a:stCxn id="350" idx="3"/>
            <a:endCxn id="500" idx="1"/>
          </p:cNvCxnSpPr>
          <p:nvPr/>
        </p:nvCxnSpPr>
        <p:spPr>
          <a:xfrm>
            <a:off x="10144472" y="6132810"/>
            <a:ext cx="1009303" cy="17999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Oval 522"/>
          <p:cNvSpPr/>
          <p:nvPr/>
        </p:nvSpPr>
        <p:spPr>
          <a:xfrm flipH="1">
            <a:off x="10891838" y="5537126"/>
            <a:ext cx="46037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524" name="Shape 523"/>
          <p:cNvCxnSpPr>
            <a:stCxn id="523" idx="0"/>
            <a:endCxn id="501" idx="1"/>
          </p:cNvCxnSpPr>
          <p:nvPr/>
        </p:nvCxnSpPr>
        <p:spPr>
          <a:xfrm rot="5400000" flipH="1" flipV="1">
            <a:off x="10566040" y="4949392"/>
            <a:ext cx="936551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hape 527"/>
          <p:cNvCxnSpPr>
            <a:stCxn id="523" idx="0"/>
            <a:endCxn id="502" idx="1"/>
          </p:cNvCxnSpPr>
          <p:nvPr/>
        </p:nvCxnSpPr>
        <p:spPr>
          <a:xfrm rot="5400000" flipH="1" flipV="1">
            <a:off x="10693040" y="5076392"/>
            <a:ext cx="682551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Shape 532"/>
          <p:cNvCxnSpPr>
            <a:stCxn id="523" idx="4"/>
            <a:endCxn id="503" idx="1"/>
          </p:cNvCxnSpPr>
          <p:nvPr/>
        </p:nvCxnSpPr>
        <p:spPr>
          <a:xfrm rot="16200000" flipH="1">
            <a:off x="10795359" y="5702659"/>
            <a:ext cx="477912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Shape 535"/>
          <p:cNvCxnSpPr>
            <a:stCxn id="523" idx="4"/>
            <a:endCxn id="504" idx="1"/>
          </p:cNvCxnSpPr>
          <p:nvPr/>
        </p:nvCxnSpPr>
        <p:spPr>
          <a:xfrm rot="16200000" flipH="1">
            <a:off x="10665978" y="5832040"/>
            <a:ext cx="744612" cy="24685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hape 538"/>
          <p:cNvCxnSpPr>
            <a:stCxn id="523" idx="0"/>
            <a:endCxn id="499" idx="1"/>
          </p:cNvCxnSpPr>
          <p:nvPr/>
        </p:nvCxnSpPr>
        <p:spPr>
          <a:xfrm rot="5400000" flipH="1" flipV="1">
            <a:off x="10820834" y="5204186"/>
            <a:ext cx="426963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Shape 541"/>
          <p:cNvCxnSpPr>
            <a:stCxn id="523" idx="0"/>
            <a:endCxn id="496" idx="1"/>
          </p:cNvCxnSpPr>
          <p:nvPr/>
        </p:nvCxnSpPr>
        <p:spPr>
          <a:xfrm rot="5400000" flipH="1" flipV="1">
            <a:off x="10950215" y="5333567"/>
            <a:ext cx="168201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hape 544"/>
          <p:cNvCxnSpPr>
            <a:stCxn id="523" idx="4"/>
            <a:endCxn id="466" idx="1"/>
          </p:cNvCxnSpPr>
          <p:nvPr/>
        </p:nvCxnSpPr>
        <p:spPr>
          <a:xfrm rot="16200000" flipH="1">
            <a:off x="11009672" y="5488346"/>
            <a:ext cx="49287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7" name="TextBox 547"/>
          <p:cNvSpPr txBox="1">
            <a:spLocks noChangeArrowheads="1"/>
          </p:cNvSpPr>
          <p:nvPr/>
        </p:nvSpPr>
        <p:spPr bwMode="auto">
          <a:xfrm>
            <a:off x="11080750" y="4046538"/>
            <a:ext cx="12398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Engineering Changes</a:t>
            </a:r>
          </a:p>
        </p:txBody>
      </p:sp>
      <p:sp>
        <p:nvSpPr>
          <p:cNvPr id="2218" name="TextBox 548"/>
          <p:cNvSpPr txBox="1">
            <a:spLocks noChangeArrowheads="1"/>
          </p:cNvSpPr>
          <p:nvPr/>
        </p:nvSpPr>
        <p:spPr bwMode="auto">
          <a:xfrm>
            <a:off x="11080750" y="6702425"/>
            <a:ext cx="15478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Configuration Management</a:t>
            </a:r>
          </a:p>
        </p:txBody>
      </p:sp>
      <p:sp>
        <p:nvSpPr>
          <p:cNvPr id="2219" name="TextBox 552"/>
          <p:cNvSpPr txBox="1">
            <a:spLocks noChangeArrowheads="1"/>
          </p:cNvSpPr>
          <p:nvPr/>
        </p:nvSpPr>
        <p:spPr bwMode="auto">
          <a:xfrm>
            <a:off x="11080750" y="7645400"/>
            <a:ext cx="1035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Software Support</a:t>
            </a:r>
          </a:p>
        </p:txBody>
      </p:sp>
      <p:sp>
        <p:nvSpPr>
          <p:cNvPr id="555" name="Flowchart: Document 554"/>
          <p:cNvSpPr/>
          <p:nvPr/>
        </p:nvSpPr>
        <p:spPr>
          <a:xfrm>
            <a:off x="11082064" y="91567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DID-ENG-CSCSR</a:t>
            </a:r>
          </a:p>
        </p:txBody>
      </p:sp>
      <p:sp>
        <p:nvSpPr>
          <p:cNvPr id="556" name="Flowchart: Document 555"/>
          <p:cNvSpPr/>
          <p:nvPr/>
        </p:nvSpPr>
        <p:spPr>
          <a:xfrm>
            <a:off x="11082064" y="88804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DID-ENG-CSCTP</a:t>
            </a:r>
          </a:p>
        </p:txBody>
      </p:sp>
      <p:sp>
        <p:nvSpPr>
          <p:cNvPr id="557" name="Flowchart: Document 556"/>
          <p:cNvSpPr/>
          <p:nvPr/>
        </p:nvSpPr>
        <p:spPr>
          <a:xfrm>
            <a:off x="11082064" y="86058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DID-ENG-CSCMS</a:t>
            </a:r>
          </a:p>
        </p:txBody>
      </p:sp>
      <p:sp>
        <p:nvSpPr>
          <p:cNvPr id="559" name="Rectangle 558"/>
          <p:cNvSpPr/>
          <p:nvPr/>
        </p:nvSpPr>
        <p:spPr>
          <a:xfrm>
            <a:off x="10915377" y="8488363"/>
            <a:ext cx="44450" cy="44450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560" name="Shape 559"/>
          <p:cNvCxnSpPr>
            <a:stCxn id="559" idx="2"/>
            <a:endCxn id="556" idx="1"/>
          </p:cNvCxnSpPr>
          <p:nvPr/>
        </p:nvCxnSpPr>
        <p:spPr>
          <a:xfrm rot="16200000" flipH="1">
            <a:off x="10782027" y="8688388"/>
            <a:ext cx="455612" cy="1444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hape 560"/>
          <p:cNvCxnSpPr>
            <a:stCxn id="559" idx="2"/>
            <a:endCxn id="557" idx="1"/>
          </p:cNvCxnSpPr>
          <p:nvPr/>
        </p:nvCxnSpPr>
        <p:spPr>
          <a:xfrm rot="16200000" flipH="1">
            <a:off x="10919345" y="8551070"/>
            <a:ext cx="180975" cy="1444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Shape 561"/>
          <p:cNvCxnSpPr>
            <a:stCxn id="559" idx="2"/>
            <a:endCxn id="555" idx="1"/>
          </p:cNvCxnSpPr>
          <p:nvPr/>
        </p:nvCxnSpPr>
        <p:spPr>
          <a:xfrm rot="16200000" flipH="1">
            <a:off x="10643914" y="8826501"/>
            <a:ext cx="731837" cy="1444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7" name="TextBox 565"/>
          <p:cNvSpPr txBox="1">
            <a:spLocks noChangeArrowheads="1"/>
          </p:cNvSpPr>
          <p:nvPr/>
        </p:nvSpPr>
        <p:spPr bwMode="auto">
          <a:xfrm>
            <a:off x="10507663" y="8101013"/>
            <a:ext cx="2032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Contractor Standing Capability Module</a:t>
            </a:r>
          </a:p>
        </p:txBody>
      </p:sp>
      <p:sp>
        <p:nvSpPr>
          <p:cNvPr id="576" name="Oval 575"/>
          <p:cNvSpPr/>
          <p:nvPr/>
        </p:nvSpPr>
        <p:spPr>
          <a:xfrm flipH="1">
            <a:off x="8705056" y="1887540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577" name="Shape 576"/>
          <p:cNvCxnSpPr>
            <a:stCxn id="576" idx="2"/>
            <a:endCxn id="450" idx="1"/>
          </p:cNvCxnSpPr>
          <p:nvPr/>
        </p:nvCxnSpPr>
        <p:spPr>
          <a:xfrm>
            <a:off x="8749506" y="1910559"/>
            <a:ext cx="181775" cy="23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8" name="Shape 577"/>
          <p:cNvCxnSpPr>
            <a:stCxn id="576" idx="4"/>
            <a:endCxn id="463" idx="1"/>
          </p:cNvCxnSpPr>
          <p:nvPr/>
        </p:nvCxnSpPr>
        <p:spPr>
          <a:xfrm rot="16200000" flipH="1">
            <a:off x="8703869" y="1956989"/>
            <a:ext cx="250825" cy="2040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Shape 578"/>
          <p:cNvCxnSpPr>
            <a:stCxn id="576" idx="4"/>
            <a:endCxn id="468" idx="1"/>
          </p:cNvCxnSpPr>
          <p:nvPr/>
        </p:nvCxnSpPr>
        <p:spPr>
          <a:xfrm rot="16200000" flipH="1">
            <a:off x="8423675" y="2237183"/>
            <a:ext cx="811213" cy="2040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Shape 579"/>
          <p:cNvCxnSpPr>
            <a:stCxn id="576" idx="4"/>
            <a:endCxn id="482" idx="1"/>
          </p:cNvCxnSpPr>
          <p:nvPr/>
        </p:nvCxnSpPr>
        <p:spPr>
          <a:xfrm rot="16200000" flipH="1">
            <a:off x="8142687" y="2518171"/>
            <a:ext cx="1373188" cy="2040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Shape 580"/>
          <p:cNvCxnSpPr>
            <a:stCxn id="576" idx="4"/>
            <a:endCxn id="486" idx="1"/>
          </p:cNvCxnSpPr>
          <p:nvPr/>
        </p:nvCxnSpPr>
        <p:spPr>
          <a:xfrm rot="16200000" flipH="1">
            <a:off x="8006162" y="2654696"/>
            <a:ext cx="1646238" cy="2040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Shape 589"/>
          <p:cNvCxnSpPr>
            <a:stCxn id="576" idx="4"/>
            <a:endCxn id="487" idx="1"/>
          </p:cNvCxnSpPr>
          <p:nvPr/>
        </p:nvCxnSpPr>
        <p:spPr>
          <a:xfrm rot="16200000" flipH="1">
            <a:off x="7869868" y="2790990"/>
            <a:ext cx="1918827" cy="2040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Shape 593"/>
          <p:cNvCxnSpPr>
            <a:stCxn id="576" idx="4"/>
            <a:endCxn id="488" idx="1"/>
          </p:cNvCxnSpPr>
          <p:nvPr/>
        </p:nvCxnSpPr>
        <p:spPr>
          <a:xfrm rot="16200000" flipH="1">
            <a:off x="7737875" y="2922983"/>
            <a:ext cx="2182813" cy="2040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Shape 598"/>
          <p:cNvCxnSpPr>
            <a:stCxn id="576" idx="6"/>
            <a:endCxn id="2298" idx="3"/>
          </p:cNvCxnSpPr>
          <p:nvPr/>
        </p:nvCxnSpPr>
        <p:spPr>
          <a:xfrm rot="10800000">
            <a:off x="8273000" y="993775"/>
            <a:ext cx="432056" cy="9167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83" idx="2"/>
            <a:endCxn id="481" idx="1"/>
          </p:cNvCxnSpPr>
          <p:nvPr/>
        </p:nvCxnSpPr>
        <p:spPr>
          <a:xfrm rot="16200000" flipH="1">
            <a:off x="8782844" y="6736854"/>
            <a:ext cx="190500" cy="873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Shape 624"/>
          <p:cNvCxnSpPr>
            <a:stCxn id="686" idx="4"/>
            <a:endCxn id="489" idx="1"/>
          </p:cNvCxnSpPr>
          <p:nvPr/>
        </p:nvCxnSpPr>
        <p:spPr>
          <a:xfrm rot="16200000" flipH="1">
            <a:off x="10318949" y="1913136"/>
            <a:ext cx="1403747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Shape 627"/>
          <p:cNvCxnSpPr>
            <a:stCxn id="686" idx="4"/>
            <a:endCxn id="490" idx="1"/>
          </p:cNvCxnSpPr>
          <p:nvPr/>
        </p:nvCxnSpPr>
        <p:spPr>
          <a:xfrm rot="16200000" flipH="1">
            <a:off x="10189568" y="2042517"/>
            <a:ext cx="1662509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Shape 637"/>
          <p:cNvCxnSpPr>
            <a:stCxn id="468" idx="2"/>
            <a:endCxn id="467" idx="0"/>
          </p:cNvCxnSpPr>
          <p:nvPr/>
        </p:nvCxnSpPr>
        <p:spPr>
          <a:xfrm rot="5400000">
            <a:off x="9536119" y="2882902"/>
            <a:ext cx="87312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Shape 637"/>
          <p:cNvCxnSpPr>
            <a:stCxn id="463" idx="2"/>
            <a:endCxn id="462" idx="0"/>
          </p:cNvCxnSpPr>
          <p:nvPr/>
        </p:nvCxnSpPr>
        <p:spPr>
          <a:xfrm rot="5400000">
            <a:off x="9536118" y="2322515"/>
            <a:ext cx="87313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" name="Flowchart: Document 644"/>
          <p:cNvSpPr/>
          <p:nvPr/>
        </p:nvSpPr>
        <p:spPr>
          <a:xfrm>
            <a:off x="11153775" y="38227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DID-ENG-DWGS</a:t>
            </a:r>
          </a:p>
        </p:txBody>
      </p:sp>
      <p:sp>
        <p:nvSpPr>
          <p:cNvPr id="646" name="Flowchart: Document 645"/>
          <p:cNvSpPr/>
          <p:nvPr/>
        </p:nvSpPr>
        <p:spPr>
          <a:xfrm>
            <a:off x="11153775" y="356235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DID-TDATA-TDL</a:t>
            </a:r>
          </a:p>
        </p:txBody>
      </p:sp>
      <p:sp>
        <p:nvSpPr>
          <p:cNvPr id="647" name="Flowchart: Document 646"/>
          <p:cNvSpPr/>
          <p:nvPr/>
        </p:nvSpPr>
        <p:spPr>
          <a:xfrm>
            <a:off x="11153775" y="33178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DID-TDATA-TDMP</a:t>
            </a:r>
          </a:p>
        </p:txBody>
      </p:sp>
      <p:sp>
        <p:nvSpPr>
          <p:cNvPr id="648" name="Oval 647"/>
          <p:cNvSpPr/>
          <p:nvPr/>
        </p:nvSpPr>
        <p:spPr>
          <a:xfrm flipH="1">
            <a:off x="10774238" y="6980238"/>
            <a:ext cx="46037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52" name="Elbow Connector 651"/>
          <p:cNvCxnSpPr>
            <a:stCxn id="349" idx="3"/>
            <a:endCxn id="648" idx="0"/>
          </p:cNvCxnSpPr>
          <p:nvPr/>
        </p:nvCxnSpPr>
        <p:spPr>
          <a:xfrm>
            <a:off x="10144472" y="5845472"/>
            <a:ext cx="652784" cy="113476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8" name="TextBox 658"/>
          <p:cNvSpPr txBox="1">
            <a:spLocks noChangeArrowheads="1"/>
          </p:cNvSpPr>
          <p:nvPr/>
        </p:nvSpPr>
        <p:spPr bwMode="auto">
          <a:xfrm>
            <a:off x="8858256" y="1589090"/>
            <a:ext cx="12604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Services Management</a:t>
            </a:r>
          </a:p>
        </p:txBody>
      </p:sp>
      <p:cxnSp>
        <p:nvCxnSpPr>
          <p:cNvPr id="660" name="Shape 659"/>
          <p:cNvCxnSpPr>
            <a:stCxn id="663" idx="4"/>
            <a:endCxn id="645" idx="1"/>
          </p:cNvCxnSpPr>
          <p:nvPr/>
        </p:nvCxnSpPr>
        <p:spPr>
          <a:xfrm rot="16200000" flipH="1">
            <a:off x="10845800" y="3622676"/>
            <a:ext cx="350837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Shape 660"/>
          <p:cNvCxnSpPr>
            <a:stCxn id="663" idx="4"/>
            <a:endCxn id="646" idx="1"/>
          </p:cNvCxnSpPr>
          <p:nvPr/>
        </p:nvCxnSpPr>
        <p:spPr>
          <a:xfrm rot="16200000" flipH="1">
            <a:off x="10975975" y="3492501"/>
            <a:ext cx="90487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2" name="Elbow Connector 519"/>
          <p:cNvCxnSpPr>
            <a:stCxn id="663" idx="0"/>
            <a:endCxn id="647" idx="1"/>
          </p:cNvCxnSpPr>
          <p:nvPr/>
        </p:nvCxnSpPr>
        <p:spPr>
          <a:xfrm rot="5400000" flipH="1" flipV="1">
            <a:off x="10967244" y="3347244"/>
            <a:ext cx="107950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3" name="Oval 662"/>
          <p:cNvSpPr/>
          <p:nvPr/>
        </p:nvSpPr>
        <p:spPr>
          <a:xfrm flipH="1">
            <a:off x="10864850" y="3533775"/>
            <a:ext cx="46038" cy="460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70" name="Shape 669"/>
          <p:cNvCxnSpPr>
            <a:stCxn id="672" idx="4"/>
            <a:endCxn id="470" idx="1"/>
          </p:cNvCxnSpPr>
          <p:nvPr/>
        </p:nvCxnSpPr>
        <p:spPr>
          <a:xfrm rot="16200000" flipH="1">
            <a:off x="6408997" y="3273066"/>
            <a:ext cx="96838" cy="21279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519"/>
          <p:cNvCxnSpPr>
            <a:stCxn id="672" idx="0"/>
            <a:endCxn id="469" idx="1"/>
          </p:cNvCxnSpPr>
          <p:nvPr/>
        </p:nvCxnSpPr>
        <p:spPr>
          <a:xfrm rot="5400000" flipH="1" flipV="1">
            <a:off x="6390741" y="3111935"/>
            <a:ext cx="133350" cy="21279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2" name="Oval 671"/>
          <p:cNvSpPr/>
          <p:nvPr/>
        </p:nvSpPr>
        <p:spPr>
          <a:xfrm flipH="1">
            <a:off x="6328792" y="3285009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76" name="Shape 675"/>
          <p:cNvCxnSpPr>
            <a:stCxn id="473" idx="1"/>
            <a:endCxn id="338" idx="4"/>
          </p:cNvCxnSpPr>
          <p:nvPr/>
        </p:nvCxnSpPr>
        <p:spPr>
          <a:xfrm rot="10800000">
            <a:off x="6351017" y="2038326"/>
            <a:ext cx="212798" cy="65702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Shape 678"/>
          <p:cNvCxnSpPr>
            <a:stCxn id="472" idx="1"/>
            <a:endCxn id="338" idx="4"/>
          </p:cNvCxnSpPr>
          <p:nvPr/>
        </p:nvCxnSpPr>
        <p:spPr>
          <a:xfrm rot="10800000">
            <a:off x="6351017" y="2038325"/>
            <a:ext cx="212798" cy="39757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Shape 682"/>
          <p:cNvCxnSpPr>
            <a:stCxn id="686" idx="4"/>
            <a:endCxn id="476" idx="1"/>
          </p:cNvCxnSpPr>
          <p:nvPr/>
        </p:nvCxnSpPr>
        <p:spPr>
          <a:xfrm rot="16200000" flipH="1">
            <a:off x="10829727" y="1402358"/>
            <a:ext cx="382191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Shape 683"/>
          <p:cNvCxnSpPr>
            <a:stCxn id="686" idx="0"/>
            <a:endCxn id="475" idx="1"/>
          </p:cNvCxnSpPr>
          <p:nvPr/>
        </p:nvCxnSpPr>
        <p:spPr>
          <a:xfrm rot="5400000" flipH="1" flipV="1">
            <a:off x="10979745" y="1124149"/>
            <a:ext cx="82154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Elbow Connector 519"/>
          <p:cNvCxnSpPr>
            <a:stCxn id="686" idx="0"/>
            <a:endCxn id="493" idx="1"/>
          </p:cNvCxnSpPr>
          <p:nvPr/>
        </p:nvCxnSpPr>
        <p:spPr>
          <a:xfrm rot="5400000" flipH="1" flipV="1">
            <a:off x="10855127" y="999531"/>
            <a:ext cx="331391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6" name="Oval 685"/>
          <p:cNvSpPr/>
          <p:nvPr/>
        </p:nvSpPr>
        <p:spPr>
          <a:xfrm flipH="1">
            <a:off x="10864850" y="1298179"/>
            <a:ext cx="46038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90" name="Shape 689"/>
          <p:cNvCxnSpPr>
            <a:stCxn id="686" idx="4"/>
            <a:endCxn id="492" idx="1"/>
          </p:cNvCxnSpPr>
          <p:nvPr/>
        </p:nvCxnSpPr>
        <p:spPr>
          <a:xfrm rot="16200000" flipH="1">
            <a:off x="10703124" y="1528961"/>
            <a:ext cx="635397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4" name="Oval 693"/>
          <p:cNvSpPr/>
          <p:nvPr/>
        </p:nvSpPr>
        <p:spPr>
          <a:xfrm flipH="1">
            <a:off x="10602913" y="1560240"/>
            <a:ext cx="46037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95" name="Shape 694"/>
          <p:cNvCxnSpPr>
            <a:stCxn id="694" idx="4"/>
            <a:endCxn id="663" idx="6"/>
          </p:cNvCxnSpPr>
          <p:nvPr/>
        </p:nvCxnSpPr>
        <p:spPr>
          <a:xfrm rot="16200000" flipH="1">
            <a:off x="9769338" y="2461282"/>
            <a:ext cx="1952104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Elbow Connector 519"/>
          <p:cNvCxnSpPr>
            <a:stCxn id="306" idx="2"/>
            <a:endCxn id="672" idx="6"/>
          </p:cNvCxnSpPr>
          <p:nvPr/>
        </p:nvCxnSpPr>
        <p:spPr>
          <a:xfrm rot="16200000" flipH="1">
            <a:off x="5157055" y="2136291"/>
            <a:ext cx="2105224" cy="23824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2" name="Elbow Connector 519"/>
          <p:cNvCxnSpPr>
            <a:stCxn id="694" idx="0"/>
            <a:endCxn id="686" idx="6"/>
          </p:cNvCxnSpPr>
          <p:nvPr/>
        </p:nvCxnSpPr>
        <p:spPr>
          <a:xfrm rot="5400000" flipH="1" flipV="1">
            <a:off x="10625869" y="1321260"/>
            <a:ext cx="239042" cy="2389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519"/>
          <p:cNvCxnSpPr>
            <a:stCxn id="2298" idx="3"/>
            <a:endCxn id="438" idx="1"/>
          </p:cNvCxnSpPr>
          <p:nvPr/>
        </p:nvCxnSpPr>
        <p:spPr>
          <a:xfrm flipV="1">
            <a:off x="8273000" y="877044"/>
            <a:ext cx="648824" cy="1167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Shape 713"/>
          <p:cNvCxnSpPr>
            <a:stCxn id="479" idx="1"/>
            <a:endCxn id="338" idx="0"/>
          </p:cNvCxnSpPr>
          <p:nvPr/>
        </p:nvCxnSpPr>
        <p:spPr>
          <a:xfrm rot="10800000" flipV="1">
            <a:off x="6351017" y="1912788"/>
            <a:ext cx="212798" cy="7949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Shape 716"/>
          <p:cNvCxnSpPr>
            <a:stCxn id="495" idx="1"/>
            <a:endCxn id="338" idx="4"/>
          </p:cNvCxnSpPr>
          <p:nvPr/>
        </p:nvCxnSpPr>
        <p:spPr>
          <a:xfrm rot="10800000">
            <a:off x="6351017" y="2038326"/>
            <a:ext cx="212798" cy="13392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Elbow Connector 519"/>
          <p:cNvCxnSpPr>
            <a:stCxn id="2298" idx="3"/>
            <a:endCxn id="694" idx="6"/>
          </p:cNvCxnSpPr>
          <p:nvPr/>
        </p:nvCxnSpPr>
        <p:spPr>
          <a:xfrm>
            <a:off x="8273000" y="993775"/>
            <a:ext cx="2329913" cy="588690"/>
          </a:xfrm>
          <a:prstGeom prst="bentConnector3">
            <a:avLst>
              <a:gd name="adj1" fmla="val 9323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1" name="TextBox 738"/>
          <p:cNvSpPr txBox="1">
            <a:spLocks noChangeArrowheads="1"/>
          </p:cNvSpPr>
          <p:nvPr/>
        </p:nvSpPr>
        <p:spPr bwMode="auto">
          <a:xfrm>
            <a:off x="6563815" y="2856384"/>
            <a:ext cx="6715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Reporting</a:t>
            </a:r>
          </a:p>
        </p:txBody>
      </p:sp>
      <p:sp>
        <p:nvSpPr>
          <p:cNvPr id="2272" name="TextBox 740"/>
          <p:cNvSpPr txBox="1">
            <a:spLocks noChangeArrowheads="1"/>
          </p:cNvSpPr>
          <p:nvPr/>
        </p:nvSpPr>
        <p:spPr bwMode="auto">
          <a:xfrm>
            <a:off x="11080750" y="3118874"/>
            <a:ext cx="917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Technical Data</a:t>
            </a:r>
          </a:p>
        </p:txBody>
      </p:sp>
      <p:sp>
        <p:nvSpPr>
          <p:cNvPr id="2273" name="TextBox 741"/>
          <p:cNvSpPr txBox="1">
            <a:spLocks noChangeArrowheads="1"/>
          </p:cNvSpPr>
          <p:nvPr/>
        </p:nvSpPr>
        <p:spPr bwMode="auto">
          <a:xfrm>
            <a:off x="11080750" y="642938"/>
            <a:ext cx="12874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General Requirements</a:t>
            </a:r>
          </a:p>
        </p:txBody>
      </p:sp>
      <p:cxnSp>
        <p:nvCxnSpPr>
          <p:cNvPr id="743" name="Elbow Connector 519"/>
          <p:cNvCxnSpPr>
            <a:stCxn id="2298" idx="3"/>
            <a:endCxn id="471" idx="1"/>
          </p:cNvCxnSpPr>
          <p:nvPr/>
        </p:nvCxnSpPr>
        <p:spPr>
          <a:xfrm>
            <a:off x="8273000" y="993775"/>
            <a:ext cx="648824" cy="1372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" name="Elbow Connector 519"/>
          <p:cNvCxnSpPr>
            <a:stCxn id="2298" idx="3"/>
            <a:endCxn id="480" idx="1"/>
          </p:cNvCxnSpPr>
          <p:nvPr/>
        </p:nvCxnSpPr>
        <p:spPr>
          <a:xfrm>
            <a:off x="8273000" y="993775"/>
            <a:ext cx="648824" cy="38650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" name="Elbow Connector 519"/>
          <p:cNvCxnSpPr>
            <a:stCxn id="2298" idx="3"/>
            <a:endCxn id="309" idx="6"/>
          </p:cNvCxnSpPr>
          <p:nvPr/>
        </p:nvCxnSpPr>
        <p:spPr>
          <a:xfrm>
            <a:off x="8273000" y="993775"/>
            <a:ext cx="432056" cy="36699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7" name="Text Box 62"/>
          <p:cNvSpPr txBox="1">
            <a:spLocks noChangeArrowheads="1"/>
          </p:cNvSpPr>
          <p:nvPr/>
        </p:nvSpPr>
        <p:spPr bwMode="auto">
          <a:xfrm>
            <a:off x="6257454" y="4364608"/>
            <a:ext cx="2087562" cy="2921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B: Contract Services Requirements List</a:t>
            </a:r>
          </a:p>
        </p:txBody>
      </p:sp>
      <p:sp>
        <p:nvSpPr>
          <p:cNvPr id="342" name="Rounded Rectangle 341"/>
          <p:cNvSpPr/>
          <p:nvPr/>
        </p:nvSpPr>
        <p:spPr>
          <a:xfrm>
            <a:off x="8561040" y="5448597"/>
            <a:ext cx="1296987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DSD-ENG-SERV</a:t>
            </a:r>
          </a:p>
        </p:txBody>
      </p:sp>
      <p:sp>
        <p:nvSpPr>
          <p:cNvPr id="365" name="Rounded Rectangle 364"/>
          <p:cNvSpPr/>
          <p:nvPr/>
        </p:nvSpPr>
        <p:spPr>
          <a:xfrm>
            <a:off x="6591871" y="5736630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DSD-MNT-MGT</a:t>
            </a:r>
          </a:p>
        </p:txBody>
      </p:sp>
      <p:sp>
        <p:nvSpPr>
          <p:cNvPr id="354" name="Rounded Rectangle 353"/>
          <p:cNvSpPr/>
          <p:nvPr/>
        </p:nvSpPr>
        <p:spPr>
          <a:xfrm>
            <a:off x="8561388" y="6494760"/>
            <a:ext cx="1296987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DSD-SUP-SERV</a:t>
            </a:r>
          </a:p>
        </p:txBody>
      </p:sp>
      <p:sp>
        <p:nvSpPr>
          <p:cNvPr id="362" name="Rounded Rectangle 361"/>
          <p:cNvSpPr/>
          <p:nvPr/>
        </p:nvSpPr>
        <p:spPr>
          <a:xfrm>
            <a:off x="6591871" y="6815350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DSD-TNG-MGT</a:t>
            </a:r>
          </a:p>
        </p:txBody>
      </p:sp>
      <p:sp>
        <p:nvSpPr>
          <p:cNvPr id="558" name="Rounded Rectangle 557"/>
          <p:cNvSpPr/>
          <p:nvPr/>
        </p:nvSpPr>
        <p:spPr>
          <a:xfrm>
            <a:off x="10793139" y="8316913"/>
            <a:ext cx="1296988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DSD-ENG-CSC</a:t>
            </a:r>
          </a:p>
        </p:txBody>
      </p:sp>
      <p:sp>
        <p:nvSpPr>
          <p:cNvPr id="2283" name="Text Box 53"/>
          <p:cNvSpPr txBox="1">
            <a:spLocks noChangeArrowheads="1"/>
          </p:cNvSpPr>
          <p:nvPr/>
        </p:nvSpPr>
        <p:spPr bwMode="auto">
          <a:xfrm>
            <a:off x="659606" y="4872608"/>
            <a:ext cx="1790700" cy="4127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Preliminary Pages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(Part 0)</a:t>
            </a:r>
          </a:p>
        </p:txBody>
      </p:sp>
      <p:sp>
        <p:nvSpPr>
          <p:cNvPr id="2284" name="Text Box 55"/>
          <p:cNvSpPr txBox="1">
            <a:spLocks noChangeArrowheads="1"/>
          </p:cNvSpPr>
          <p:nvPr/>
        </p:nvSpPr>
        <p:spPr bwMode="auto">
          <a:xfrm>
            <a:off x="855663" y="787400"/>
            <a:ext cx="2089150" cy="4127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Conditions of Tender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(Part 1)</a:t>
            </a:r>
          </a:p>
        </p:txBody>
      </p:sp>
      <p:sp>
        <p:nvSpPr>
          <p:cNvPr id="2285" name="Text Box 84"/>
          <p:cNvSpPr txBox="1">
            <a:spLocks noChangeArrowheads="1"/>
          </p:cNvSpPr>
          <p:nvPr/>
        </p:nvSpPr>
        <p:spPr bwMode="auto">
          <a:xfrm>
            <a:off x="1071563" y="1344613"/>
            <a:ext cx="1800225" cy="287337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2788" indent="-712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A:  Tender Data Requirements List </a:t>
            </a:r>
          </a:p>
        </p:txBody>
      </p:sp>
      <p:sp>
        <p:nvSpPr>
          <p:cNvPr id="2287" name="TextBox 752"/>
          <p:cNvSpPr txBox="1">
            <a:spLocks noChangeArrowheads="1"/>
          </p:cNvSpPr>
          <p:nvPr/>
        </p:nvSpPr>
        <p:spPr bwMode="auto">
          <a:xfrm>
            <a:off x="8921824" y="554782"/>
            <a:ext cx="1277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Program Management</a:t>
            </a:r>
          </a:p>
        </p:txBody>
      </p:sp>
      <p:sp>
        <p:nvSpPr>
          <p:cNvPr id="2288" name="TextBox 753"/>
          <p:cNvSpPr txBox="1">
            <a:spLocks noChangeArrowheads="1"/>
          </p:cNvSpPr>
          <p:nvPr/>
        </p:nvSpPr>
        <p:spPr bwMode="auto">
          <a:xfrm>
            <a:off x="6563815" y="1344796"/>
            <a:ext cx="13644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Specialty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Program Plans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289" name="Text Box 71"/>
          <p:cNvSpPr txBox="1">
            <a:spLocks noChangeArrowheads="1"/>
          </p:cNvSpPr>
          <p:nvPr/>
        </p:nvSpPr>
        <p:spPr bwMode="auto">
          <a:xfrm>
            <a:off x="3507864" y="2568352"/>
            <a:ext cx="2087563" cy="265112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F: Australian Industry Capability</a:t>
            </a:r>
          </a:p>
        </p:txBody>
      </p:sp>
      <p:sp>
        <p:nvSpPr>
          <p:cNvPr id="2290" name="Text Box 72"/>
          <p:cNvSpPr txBox="1">
            <a:spLocks noChangeArrowheads="1"/>
          </p:cNvSpPr>
          <p:nvPr/>
        </p:nvSpPr>
        <p:spPr bwMode="auto">
          <a:xfrm>
            <a:off x="3507864" y="2922943"/>
            <a:ext cx="2087563" cy="30638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G: Technical Data and Software Rights Schedule</a:t>
            </a:r>
          </a:p>
        </p:txBody>
      </p:sp>
      <p:sp>
        <p:nvSpPr>
          <p:cNvPr id="2291" name="TextBox 759"/>
          <p:cNvSpPr txBox="1">
            <a:spLocks noChangeArrowheads="1"/>
          </p:cNvSpPr>
          <p:nvPr/>
        </p:nvSpPr>
        <p:spPr bwMode="auto">
          <a:xfrm>
            <a:off x="398463" y="7302500"/>
            <a:ext cx="2663825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 marL="85725" indent="-85725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All DIDs connect via the CDRL (SOW Annex C) but are shown here in related groups of data items.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The diagram does not show:  annexes to Attachments (other than the SOW), deliverable data items without a DID (</a:t>
            </a:r>
            <a:r>
              <a:rPr lang="en-AU" altLang="en-US" sz="800" dirty="0" err="1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, Risk Register), pre-existing documents (</a:t>
            </a:r>
            <a:r>
              <a:rPr lang="en-AU" altLang="en-US" sz="800" dirty="0" err="1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, System Security Plan), or </a:t>
            </a:r>
            <a:r>
              <a:rPr lang="en-AU" altLang="en-US" sz="800" i="1" dirty="0">
                <a:solidFill>
                  <a:srgbClr val="000000"/>
                </a:solidFill>
                <a:latin typeface="Lucida Sans" panose="020B0602030504020204" pitchFamily="34" charset="0"/>
              </a:rPr>
              <a:t>ASDEFCON Linkages Module (Strategic)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DIDs.</a:t>
            </a:r>
            <a:b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		= DID from ASDEFCON (Support)</a:t>
            </a:r>
          </a:p>
          <a:p>
            <a:pPr eaLnBrk="1" hangingPunct="1"/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		= DID from another template</a:t>
            </a:r>
          </a:p>
          <a:p>
            <a:pPr eaLnBrk="1" hangingPunct="1"/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This file: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ASPT_Map_V5.2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© Department of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Defence</a:t>
            </a: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, August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2024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292" name="TextBox 841"/>
          <p:cNvSpPr txBox="1">
            <a:spLocks noChangeArrowheads="1"/>
          </p:cNvSpPr>
          <p:nvPr/>
        </p:nvSpPr>
        <p:spPr bwMode="auto">
          <a:xfrm>
            <a:off x="6616576" y="4727947"/>
            <a:ext cx="1536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Operating Support Services</a:t>
            </a:r>
          </a:p>
        </p:txBody>
      </p:sp>
      <p:sp>
        <p:nvSpPr>
          <p:cNvPr id="2293" name="TextBox 842"/>
          <p:cNvSpPr txBox="1">
            <a:spLocks noChangeArrowheads="1"/>
          </p:cNvSpPr>
          <p:nvPr/>
        </p:nvSpPr>
        <p:spPr bwMode="auto">
          <a:xfrm>
            <a:off x="6545833" y="5544794"/>
            <a:ext cx="1247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Maintenance Services</a:t>
            </a:r>
          </a:p>
        </p:txBody>
      </p:sp>
      <p:sp>
        <p:nvSpPr>
          <p:cNvPr id="2294" name="TextBox 843"/>
          <p:cNvSpPr txBox="1">
            <a:spLocks noChangeArrowheads="1"/>
          </p:cNvSpPr>
          <p:nvPr/>
        </p:nvSpPr>
        <p:spPr bwMode="auto">
          <a:xfrm>
            <a:off x="6617271" y="6628946"/>
            <a:ext cx="10334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Training Services</a:t>
            </a:r>
          </a:p>
        </p:txBody>
      </p:sp>
      <p:sp>
        <p:nvSpPr>
          <p:cNvPr id="2295" name="TextBox 844"/>
          <p:cNvSpPr txBox="1">
            <a:spLocks noChangeArrowheads="1"/>
          </p:cNvSpPr>
          <p:nvPr/>
        </p:nvSpPr>
        <p:spPr bwMode="auto">
          <a:xfrm>
            <a:off x="8632825" y="6278860"/>
            <a:ext cx="9477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Supply Services</a:t>
            </a:r>
          </a:p>
        </p:txBody>
      </p:sp>
      <p:sp>
        <p:nvSpPr>
          <p:cNvPr id="2296" name="TextBox 845"/>
          <p:cNvSpPr txBox="1">
            <a:spLocks noChangeArrowheads="1"/>
          </p:cNvSpPr>
          <p:nvPr/>
        </p:nvSpPr>
        <p:spPr bwMode="auto">
          <a:xfrm>
            <a:off x="8561040" y="5232697"/>
            <a:ext cx="1212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Engineering Services</a:t>
            </a:r>
          </a:p>
        </p:txBody>
      </p:sp>
      <p:sp>
        <p:nvSpPr>
          <p:cNvPr id="2298" name="Text Box 59"/>
          <p:cNvSpPr txBox="1">
            <a:spLocks noChangeArrowheads="1"/>
          </p:cNvSpPr>
          <p:nvPr/>
        </p:nvSpPr>
        <p:spPr bwMode="auto">
          <a:xfrm>
            <a:off x="5969000" y="787400"/>
            <a:ext cx="2304000" cy="412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Draft Statement of Work 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(Attachment A, Part 3)</a:t>
            </a:r>
          </a:p>
        </p:txBody>
      </p:sp>
      <p:sp>
        <p:nvSpPr>
          <p:cNvPr id="278" name="Flowchart: Document 277"/>
          <p:cNvSpPr/>
          <p:nvPr/>
        </p:nvSpPr>
        <p:spPr>
          <a:xfrm>
            <a:off x="8920956" y="4690740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DID-PM-MGT-SAC</a:t>
            </a:r>
          </a:p>
        </p:txBody>
      </p:sp>
      <p:sp>
        <p:nvSpPr>
          <p:cNvPr id="280" name="Flowchart: Document 279"/>
          <p:cNvSpPr/>
          <p:nvPr/>
        </p:nvSpPr>
        <p:spPr>
          <a:xfrm>
            <a:off x="8920956" y="4944740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DID-PM-MGT-AFD</a:t>
            </a:r>
          </a:p>
        </p:txBody>
      </p:sp>
      <p:sp>
        <p:nvSpPr>
          <p:cNvPr id="2301" name="Flowchart: Document 280"/>
          <p:cNvSpPr>
            <a:spLocks noChangeArrowheads="1"/>
          </p:cNvSpPr>
          <p:nvPr/>
        </p:nvSpPr>
        <p:spPr bwMode="auto">
          <a:xfrm>
            <a:off x="11153775" y="4243388"/>
            <a:ext cx="1295400" cy="215900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0" bIns="36000" anchor="ctr"/>
          <a:lstStyle/>
          <a:p>
            <a:pPr eaLnBrk="1" hangingPunct="1"/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DID-CM-MGT-ECP</a:t>
            </a:r>
          </a:p>
        </p:txBody>
      </p:sp>
      <p:cxnSp>
        <p:nvCxnSpPr>
          <p:cNvPr id="2302" name="Shape 523"/>
          <p:cNvCxnSpPr>
            <a:cxnSpLocks noChangeShapeType="1"/>
            <a:stCxn id="523" idx="0"/>
            <a:endCxn id="2301" idx="1"/>
          </p:cNvCxnSpPr>
          <p:nvPr/>
        </p:nvCxnSpPr>
        <p:spPr bwMode="auto">
          <a:xfrm rot="5400000" flipH="1" flipV="1">
            <a:off x="10441421" y="4824773"/>
            <a:ext cx="1185788" cy="238919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0" name="Elbow Connector 289"/>
          <p:cNvCxnSpPr>
            <a:stCxn id="284" idx="2"/>
            <a:endCxn id="483" idx="1"/>
          </p:cNvCxnSpPr>
          <p:nvPr/>
        </p:nvCxnSpPr>
        <p:spPr>
          <a:xfrm rot="16200000" flipH="1">
            <a:off x="8942388" y="7906047"/>
            <a:ext cx="165100" cy="793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hape 425"/>
          <p:cNvCxnSpPr>
            <a:stCxn id="342" idx="3"/>
            <a:endCxn id="297" idx="0"/>
          </p:cNvCxnSpPr>
          <p:nvPr/>
        </p:nvCxnSpPr>
        <p:spPr>
          <a:xfrm>
            <a:off x="9858027" y="5556547"/>
            <a:ext cx="688530" cy="2566691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Oval 308"/>
          <p:cNvSpPr/>
          <p:nvPr/>
        </p:nvSpPr>
        <p:spPr>
          <a:xfrm flipH="1">
            <a:off x="8705056" y="4641527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11" name="Shape 627"/>
          <p:cNvCxnSpPr>
            <a:stCxn id="309" idx="4"/>
            <a:endCxn id="278" idx="1"/>
          </p:cNvCxnSpPr>
          <p:nvPr/>
        </p:nvCxnSpPr>
        <p:spPr>
          <a:xfrm rot="16200000" flipH="1">
            <a:off x="8768159" y="4645892"/>
            <a:ext cx="112713" cy="19288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hape 627"/>
          <p:cNvCxnSpPr>
            <a:stCxn id="309" idx="4"/>
            <a:endCxn id="280" idx="1"/>
          </p:cNvCxnSpPr>
          <p:nvPr/>
        </p:nvCxnSpPr>
        <p:spPr>
          <a:xfrm rot="16200000" flipH="1">
            <a:off x="8641159" y="4772892"/>
            <a:ext cx="366713" cy="19288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hape 627"/>
          <p:cNvCxnSpPr>
            <a:stCxn id="309" idx="0"/>
            <a:endCxn id="477" idx="1"/>
          </p:cNvCxnSpPr>
          <p:nvPr/>
        </p:nvCxnSpPr>
        <p:spPr>
          <a:xfrm rot="5400000" flipH="1" flipV="1">
            <a:off x="8773715" y="4494287"/>
            <a:ext cx="101600" cy="19288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9" name="TextBox 752"/>
          <p:cNvSpPr txBox="1">
            <a:spLocks noChangeArrowheads="1"/>
          </p:cNvSpPr>
          <p:nvPr/>
        </p:nvSpPr>
        <p:spPr bwMode="auto">
          <a:xfrm>
            <a:off x="8847931" y="4238302"/>
            <a:ext cx="536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Quality</a:t>
            </a:r>
          </a:p>
        </p:txBody>
      </p:sp>
      <p:sp>
        <p:nvSpPr>
          <p:cNvPr id="292" name="Flowchart: Document 291"/>
          <p:cNvSpPr/>
          <p:nvPr/>
        </p:nvSpPr>
        <p:spPr>
          <a:xfrm>
            <a:off x="7049071" y="7692183"/>
            <a:ext cx="1295400" cy="2174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DID-ILS-DEF-TRS</a:t>
            </a:r>
          </a:p>
        </p:txBody>
      </p:sp>
      <p:sp>
        <p:nvSpPr>
          <p:cNvPr id="293" name="Flowchart: Document 292"/>
          <p:cNvSpPr/>
          <p:nvPr/>
        </p:nvSpPr>
        <p:spPr>
          <a:xfrm>
            <a:off x="7049071" y="7969076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DID-ILS-TNG-LMP</a:t>
            </a:r>
          </a:p>
        </p:txBody>
      </p:sp>
      <p:cxnSp>
        <p:nvCxnSpPr>
          <p:cNvPr id="294" name="Shape 513"/>
          <p:cNvCxnSpPr>
            <a:stCxn id="328" idx="2"/>
            <a:endCxn id="293" idx="1"/>
          </p:cNvCxnSpPr>
          <p:nvPr/>
        </p:nvCxnSpPr>
        <p:spPr>
          <a:xfrm rot="16200000" flipH="1">
            <a:off x="6766788" y="7794743"/>
            <a:ext cx="469464" cy="9510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hape 514"/>
          <p:cNvCxnSpPr>
            <a:stCxn id="328" idx="2"/>
            <a:endCxn id="292" idx="1"/>
          </p:cNvCxnSpPr>
          <p:nvPr/>
        </p:nvCxnSpPr>
        <p:spPr>
          <a:xfrm rot="16200000" flipH="1">
            <a:off x="6904838" y="7656693"/>
            <a:ext cx="193365" cy="9510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464" idx="1"/>
          </p:cNvCxnSpPr>
          <p:nvPr/>
        </p:nvCxnSpPr>
        <p:spPr>
          <a:xfrm flipV="1">
            <a:off x="10839450" y="7000875"/>
            <a:ext cx="314325" cy="3175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>
            <a:stCxn id="342" idx="3"/>
            <a:endCxn id="523" idx="6"/>
          </p:cNvCxnSpPr>
          <p:nvPr/>
        </p:nvCxnSpPr>
        <p:spPr>
          <a:xfrm>
            <a:off x="9858027" y="5556547"/>
            <a:ext cx="1033811" cy="3598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Flowchart: Document 295"/>
          <p:cNvSpPr/>
          <p:nvPr/>
        </p:nvSpPr>
        <p:spPr>
          <a:xfrm>
            <a:off x="11153775" y="23701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DID-SSM-S&amp;Q</a:t>
            </a:r>
          </a:p>
        </p:txBody>
      </p:sp>
      <p:cxnSp>
        <p:nvCxnSpPr>
          <p:cNvPr id="301" name="Shape 689"/>
          <p:cNvCxnSpPr>
            <a:stCxn id="686" idx="4"/>
            <a:endCxn id="296" idx="1"/>
          </p:cNvCxnSpPr>
          <p:nvPr/>
        </p:nvCxnSpPr>
        <p:spPr>
          <a:xfrm rot="16200000" flipH="1">
            <a:off x="10453886" y="1778199"/>
            <a:ext cx="1133872" cy="26590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Flowchart: Document 297"/>
          <p:cNvSpPr/>
          <p:nvPr/>
        </p:nvSpPr>
        <p:spPr>
          <a:xfrm>
            <a:off x="6563815" y="3597746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DID-SSM-IEAIR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299" name="Shape 668"/>
          <p:cNvCxnSpPr>
            <a:stCxn id="672" idx="4"/>
            <a:endCxn id="298" idx="1"/>
          </p:cNvCxnSpPr>
          <p:nvPr/>
        </p:nvCxnSpPr>
        <p:spPr>
          <a:xfrm rot="16200000" flipH="1">
            <a:off x="6270091" y="3411972"/>
            <a:ext cx="374650" cy="21279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0" name="TextBox 759"/>
          <p:cNvSpPr txBox="1">
            <a:spLocks noChangeArrowheads="1"/>
          </p:cNvSpPr>
          <p:nvPr/>
        </p:nvSpPr>
        <p:spPr bwMode="auto">
          <a:xfrm>
            <a:off x="3279775" y="7824936"/>
            <a:ext cx="2570163" cy="142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8572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8572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8572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AU" altLang="en-US" sz="900" b="1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Website: </a:t>
            </a:r>
            <a:r>
              <a:rPr lang="en-AU" sz="900" dirty="0" smtClean="0">
                <a:hlinkClick r:id="rId2"/>
              </a:rPr>
              <a:t>https</a:t>
            </a:r>
            <a:r>
              <a:rPr lang="en-AU" sz="900" dirty="0">
                <a:hlinkClick r:id="rId2"/>
              </a:rPr>
              <a:t>://www.defence.gov.au/business-industry/procurement/policies-guidelines-templates/asdefcon-suite/support</a:t>
            </a:r>
            <a:endParaRPr lang="en-AU" altLang="en-US" sz="9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or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search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DPE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for ‘ASDEFCON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900" b="1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Help desks: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b="1" dirty="0">
                <a:solidFill>
                  <a:srgbClr val="000000"/>
                </a:solidFill>
                <a:latin typeface="Lucida Sans" panose="020B0602030504020204" pitchFamily="34" charset="0"/>
              </a:rPr>
              <a:t>Statement of Work / Technical inquiries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e-mail: 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  <a:hlinkClick r:id="rId3"/>
              </a:rPr>
              <a:t>ASDEFCONSOW.Support@defence.gov.au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 </a:t>
            </a:r>
            <a:b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4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b="1" dirty="0">
                <a:solidFill>
                  <a:srgbClr val="000000"/>
                </a:solidFill>
                <a:latin typeface="Lucida Sans" panose="020B0602030504020204" pitchFamily="34" charset="0"/>
              </a:rPr>
              <a:t>Conditions of Contract / Commercial inquiries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e-mail:  </a:t>
            </a:r>
            <a:r>
              <a:rPr lang="en-AU" altLang="en-US" sz="800" u="sng" dirty="0" smtClean="0">
                <a:hlinkClick r:id="rId4"/>
              </a:rPr>
              <a:t>procurement.ASDEFCON@defence.gov.au</a:t>
            </a:r>
            <a:endParaRPr lang="en-AU" altLang="en-US" sz="800" u="sng" dirty="0"/>
          </a:p>
        </p:txBody>
      </p:sp>
      <p:sp>
        <p:nvSpPr>
          <p:cNvPr id="303" name="Flowchart: Document 302"/>
          <p:cNvSpPr/>
          <p:nvPr/>
        </p:nvSpPr>
        <p:spPr>
          <a:xfrm>
            <a:off x="11152188" y="21209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DID-SSM-MHC</a:t>
            </a:r>
          </a:p>
        </p:txBody>
      </p:sp>
      <p:cxnSp>
        <p:nvCxnSpPr>
          <p:cNvPr id="304" name="Shape 689"/>
          <p:cNvCxnSpPr>
            <a:stCxn id="686" idx="4"/>
            <a:endCxn id="303" idx="1"/>
          </p:cNvCxnSpPr>
          <p:nvPr/>
        </p:nvCxnSpPr>
        <p:spPr>
          <a:xfrm rot="16200000" flipH="1">
            <a:off x="10577711" y="1654373"/>
            <a:ext cx="884634" cy="2643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Flowchart: Document 307"/>
          <p:cNvSpPr/>
          <p:nvPr/>
        </p:nvSpPr>
        <p:spPr>
          <a:xfrm>
            <a:off x="11152188" y="13620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DID-SSM-RUMP</a:t>
            </a:r>
          </a:p>
        </p:txBody>
      </p:sp>
      <p:cxnSp>
        <p:nvCxnSpPr>
          <p:cNvPr id="310" name="Shape 683"/>
          <p:cNvCxnSpPr>
            <a:stCxn id="686" idx="4"/>
            <a:endCxn id="308" idx="1"/>
          </p:cNvCxnSpPr>
          <p:nvPr/>
        </p:nvCxnSpPr>
        <p:spPr>
          <a:xfrm rot="16200000" flipH="1">
            <a:off x="10957124" y="1274960"/>
            <a:ext cx="125809" cy="2643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Flowchart: Document 311"/>
          <p:cNvSpPr/>
          <p:nvPr/>
        </p:nvSpPr>
        <p:spPr>
          <a:xfrm>
            <a:off x="11152188" y="64754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DID-ENG-SOL-MSA</a:t>
            </a:r>
          </a:p>
        </p:txBody>
      </p:sp>
      <p:cxnSp>
        <p:nvCxnSpPr>
          <p:cNvPr id="315" name="Shape 535"/>
          <p:cNvCxnSpPr>
            <a:stCxn id="523" idx="4"/>
            <a:endCxn id="312" idx="1"/>
          </p:cNvCxnSpPr>
          <p:nvPr/>
        </p:nvCxnSpPr>
        <p:spPr>
          <a:xfrm rot="16200000" flipH="1">
            <a:off x="10533422" y="5964597"/>
            <a:ext cx="1000200" cy="23733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Flowchart: Document 317"/>
          <p:cNvSpPr/>
          <p:nvPr/>
        </p:nvSpPr>
        <p:spPr>
          <a:xfrm>
            <a:off x="423863" y="8643938"/>
            <a:ext cx="863600" cy="18732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DID-XXX-XXX-XXX</a:t>
            </a:r>
          </a:p>
        </p:txBody>
      </p:sp>
      <p:sp>
        <p:nvSpPr>
          <p:cNvPr id="320" name="Flowchart: Document 319"/>
          <p:cNvSpPr/>
          <p:nvPr/>
        </p:nvSpPr>
        <p:spPr>
          <a:xfrm>
            <a:off x="423863" y="8429625"/>
            <a:ext cx="863600" cy="185738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</a:t>
            </a:r>
          </a:p>
        </p:txBody>
      </p:sp>
      <p:sp>
        <p:nvSpPr>
          <p:cNvPr id="2329" name="TextBox 548"/>
          <p:cNvSpPr txBox="1">
            <a:spLocks noChangeArrowheads="1"/>
          </p:cNvSpPr>
          <p:nvPr/>
        </p:nvSpPr>
        <p:spPr bwMode="auto">
          <a:xfrm>
            <a:off x="11080750" y="5753100"/>
            <a:ext cx="9159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Materiel Safety</a:t>
            </a:r>
          </a:p>
        </p:txBody>
      </p:sp>
      <p:sp>
        <p:nvSpPr>
          <p:cNvPr id="2330" name="Text Box 82"/>
          <p:cNvSpPr txBox="1">
            <a:spLocks noChangeArrowheads="1"/>
          </p:cNvSpPr>
          <p:nvPr/>
        </p:nvSpPr>
        <p:spPr bwMode="auto">
          <a:xfrm>
            <a:off x="3507864" y="6751761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</a:t>
            </a:r>
            <a:r>
              <a:rPr lang="en-AU" altLang="en-US" sz="800" dirty="0" smtClean="0">
                <a:latin typeface="Lucida Sans" panose="020B0602030504020204" pitchFamily="34" charset="0"/>
              </a:rPr>
              <a:t>S: Products Being Supported Restrictions Schedule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286" name="Flowchart: Document 285"/>
          <p:cNvSpPr/>
          <p:nvPr/>
        </p:nvSpPr>
        <p:spPr>
          <a:xfrm>
            <a:off x="11152188" y="7415213"/>
            <a:ext cx="1295400" cy="2174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DID-CM-DATA-XDATA</a:t>
            </a:r>
          </a:p>
        </p:txBody>
      </p:sp>
      <p:cxnSp>
        <p:nvCxnSpPr>
          <p:cNvPr id="287" name="Shape 514"/>
          <p:cNvCxnSpPr>
            <a:stCxn id="648" idx="4"/>
            <a:endCxn id="286" idx="1"/>
          </p:cNvCxnSpPr>
          <p:nvPr/>
        </p:nvCxnSpPr>
        <p:spPr>
          <a:xfrm rot="16200000" flipH="1">
            <a:off x="10725881" y="7097650"/>
            <a:ext cx="497682" cy="35493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 Box 82"/>
          <p:cNvSpPr txBox="1">
            <a:spLocks noChangeArrowheads="1"/>
          </p:cNvSpPr>
          <p:nvPr/>
        </p:nvSpPr>
        <p:spPr bwMode="auto">
          <a:xfrm>
            <a:off x="3514724" y="6391721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</a:t>
            </a:r>
            <a:r>
              <a:rPr lang="en-AU" altLang="en-US" sz="800" dirty="0" smtClean="0">
                <a:latin typeface="Lucida Sans" panose="020B0602030504020204" pitchFamily="34" charset="0"/>
              </a:rPr>
              <a:t>R: </a:t>
            </a:r>
            <a:r>
              <a:rPr lang="en-AU" altLang="en-US" sz="800" dirty="0">
                <a:latin typeface="Lucida Sans" panose="020B0602030504020204" pitchFamily="34" charset="0"/>
              </a:rPr>
              <a:t>Members Required in </a:t>
            </a:r>
            <a:r>
              <a:rPr lang="en-AU" altLang="en-US" sz="800" dirty="0" smtClean="0">
                <a:latin typeface="Lucida Sans" panose="020B0602030504020204" pitchFamily="34" charset="0"/>
              </a:rPr>
              <a:t>Uniform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302" name="Text Box 82"/>
          <p:cNvSpPr txBox="1">
            <a:spLocks noChangeArrowheads="1"/>
          </p:cNvSpPr>
          <p:nvPr/>
        </p:nvSpPr>
        <p:spPr bwMode="auto">
          <a:xfrm>
            <a:off x="3507864" y="7105551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</a:t>
            </a:r>
            <a:r>
              <a:rPr lang="en-AU" altLang="en-US" sz="800" dirty="0" smtClean="0">
                <a:latin typeface="Lucida Sans" panose="020B0602030504020204" pitchFamily="34" charset="0"/>
              </a:rPr>
              <a:t>T: Contract Governance Framework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cxnSp>
        <p:nvCxnSpPr>
          <p:cNvPr id="323" name="Shape 286"/>
          <p:cNvCxnSpPr>
            <a:cxnSpLocks noChangeShapeType="1"/>
            <a:stCxn id="196" idx="2"/>
            <a:endCxn id="302" idx="1"/>
          </p:cNvCxnSpPr>
          <p:nvPr/>
        </p:nvCxnSpPr>
        <p:spPr bwMode="auto">
          <a:xfrm rot="16200000" flipH="1">
            <a:off x="392366" y="4133722"/>
            <a:ext cx="607657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6" name="Rectangle 195"/>
          <p:cNvSpPr/>
          <p:nvPr/>
        </p:nvSpPr>
        <p:spPr>
          <a:xfrm>
            <a:off x="3330427" y="1128192"/>
            <a:ext cx="46037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286" name="Text Box 57"/>
          <p:cNvSpPr txBox="1">
            <a:spLocks noChangeArrowheads="1"/>
          </p:cNvSpPr>
          <p:nvPr/>
        </p:nvSpPr>
        <p:spPr bwMode="auto">
          <a:xfrm>
            <a:off x="3232150" y="787400"/>
            <a:ext cx="2447925" cy="412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Draft Conditions of Contract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(Part 2)</a:t>
            </a:r>
          </a:p>
        </p:txBody>
      </p:sp>
      <p:sp>
        <p:nvSpPr>
          <p:cNvPr id="328" name="Rectangle 327"/>
          <p:cNvSpPr/>
          <p:nvPr/>
        </p:nvSpPr>
        <p:spPr>
          <a:xfrm>
            <a:off x="6930951" y="7561524"/>
            <a:ext cx="46037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364" name="Rounded Rectangle 363"/>
          <p:cNvSpPr/>
          <p:nvPr/>
        </p:nvSpPr>
        <p:spPr>
          <a:xfrm>
            <a:off x="6832848" y="7391612"/>
            <a:ext cx="1296988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DSD-TNG-TMS</a:t>
            </a:r>
          </a:p>
        </p:txBody>
      </p:sp>
      <p:sp>
        <p:nvSpPr>
          <p:cNvPr id="338" name="Oval 337"/>
          <p:cNvSpPr/>
          <p:nvPr/>
        </p:nvSpPr>
        <p:spPr>
          <a:xfrm flipH="1">
            <a:off x="6328792" y="1992288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47" name="Shape 678"/>
          <p:cNvCxnSpPr>
            <a:stCxn id="338" idx="6"/>
            <a:endCxn id="306" idx="2"/>
          </p:cNvCxnSpPr>
          <p:nvPr/>
        </p:nvCxnSpPr>
        <p:spPr>
          <a:xfrm rot="10800000">
            <a:off x="6090544" y="1202805"/>
            <a:ext cx="238249" cy="81250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488</Words>
  <Application>Microsoft Office PowerPoint</Application>
  <PresentationFormat>A3 Paper (297x420 mm)</PresentationFormat>
  <Paragraphs>151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Lucida Sans</vt:lpstr>
      <vt:lpstr>Default Design</vt:lpstr>
      <vt:lpstr>PowerPoint Presentation</vt:lpstr>
    </vt:vector>
  </TitlesOfParts>
  <Manager>Director- Business Integration, Standardisation Office</Manager>
  <Company>Defence Materiel Organisation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Structure</dc:title>
  <dc:subject>ASDEFCON (Support)</dc:subject>
  <dc:creator>CW-DMO1</dc:creator>
  <cp:lastModifiedBy>MD01</cp:lastModifiedBy>
  <cp:revision>128</cp:revision>
  <cp:lastPrinted>2018-10-08T00:32:45Z</cp:lastPrinted>
  <dcterms:created xsi:type="dcterms:W3CDTF">2007-12-15T04:18:49Z</dcterms:created>
  <dcterms:modified xsi:type="dcterms:W3CDTF">2024-08-27T04:06:39Z</dcterms:modified>
  <cp:category>ASDEFCON (Support)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DAE</vt:lpwstr>
  </property>
  <property fmtid="{D5CDD505-2E9C-101B-9397-08002B2CF9AE}" pid="3" name="Project">
    <vt:lpwstr>ASDEFCON (Support) V3.0</vt:lpwstr>
  </property>
  <property fmtid="{D5CDD505-2E9C-101B-9397-08002B2CF9AE}" pid="4" name="Objective-Id">
    <vt:lpwstr>BM75423220</vt:lpwstr>
  </property>
  <property fmtid="{D5CDD505-2E9C-101B-9397-08002B2CF9AE}" pid="5" name="Objective-Title">
    <vt:lpwstr>ASPTV5.2_Map</vt:lpwstr>
  </property>
  <property fmtid="{D5CDD505-2E9C-101B-9397-08002B2CF9AE}" pid="6" name="Objective-Comment">
    <vt:lpwstr/>
  </property>
  <property fmtid="{D5CDD505-2E9C-101B-9397-08002B2CF9AE}" pid="7" name="Objective-CreationStamp">
    <vt:filetime>2024-05-29T05:18:15Z</vt:filetime>
  </property>
  <property fmtid="{D5CDD505-2E9C-101B-9397-08002B2CF9AE}" pid="8" name="Objective-IsApproved">
    <vt:bool>false</vt:bool>
  </property>
  <property fmtid="{D5CDD505-2E9C-101B-9397-08002B2CF9AE}" pid="9" name="Objective-IsPublished">
    <vt:bool>false</vt:bool>
  </property>
  <property fmtid="{D5CDD505-2E9C-101B-9397-08002B2CF9AE}" pid="10" name="Objective-DatePublished">
    <vt:lpwstr/>
  </property>
  <property fmtid="{D5CDD505-2E9C-101B-9397-08002B2CF9AE}" pid="11" name="Objective-ModificationStamp">
    <vt:filetime>2024-08-27T04:06:07Z</vt:filetime>
  </property>
  <property fmtid="{D5CDD505-2E9C-101B-9397-08002B2CF9AE}" pid="12" name="Objective-Owner">
    <vt:lpwstr>Defence</vt:lpwstr>
  </property>
  <property fmtid="{D5CDD505-2E9C-101B-9397-08002B2CF9AE}" pid="13" name="Objective-Path">
    <vt:lpwstr>Objective Global Folder - PROD:Defence Business Units:Capability Acquisition and Sustainment Group:Commercial Division:CPP : Commercial Policy and Practice:Commercial Policy Practice (CPP):03 ASDEFCON &amp; Contracting Initiatives (ACI) Directorate:01 ASDEFCO</vt:lpwstr>
  </property>
  <property fmtid="{D5CDD505-2E9C-101B-9397-08002B2CF9AE}" pid="14" name="Objective-Parent">
    <vt:lpwstr>00 Preliminary</vt:lpwstr>
  </property>
  <property fmtid="{D5CDD505-2E9C-101B-9397-08002B2CF9AE}" pid="15" name="Objective-State">
    <vt:lpwstr>Being Edited</vt:lpwstr>
  </property>
  <property fmtid="{D5CDD505-2E9C-101B-9397-08002B2CF9AE}" pid="16" name="Objective-Version">
    <vt:lpwstr>1.2</vt:lpwstr>
  </property>
  <property fmtid="{D5CDD505-2E9C-101B-9397-08002B2CF9AE}" pid="17" name="Objective-VersionNumber">
    <vt:i4>3</vt:i4>
  </property>
  <property fmtid="{D5CDD505-2E9C-101B-9397-08002B2CF9AE}" pid="18" name="Objective-VersionComment">
    <vt:lpwstr>Fix copyright notice bottom left</vt:lpwstr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Official]</vt:lpwstr>
  </property>
  <property fmtid="{D5CDD505-2E9C-101B-9397-08002B2CF9AE}" pid="21" name="Objective-Caveats">
    <vt:lpwstr/>
  </property>
  <property fmtid="{D5CDD505-2E9C-101B-9397-08002B2CF9AE}" pid="22" name="Objective-Document Type [system]">
    <vt:lpwstr/>
  </property>
  <property fmtid="{D5CDD505-2E9C-101B-9397-08002B2CF9AE}" pid="23" name="Objective-Reason for Security Classification Change [system]">
    <vt:lpwstr/>
  </property>
</Properties>
</file>