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801600" cy="9601200" type="A3"/>
  <p:notesSz cx="9926638" cy="14355763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99"/>
    <a:srgbClr val="CCFFCC"/>
    <a:srgbClr val="FFCC00"/>
    <a:srgbClr val="FF9999"/>
    <a:srgbClr val="F8F8F8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44" autoAdjust="0"/>
    <p:restoredTop sz="97458" autoAdjust="0"/>
  </p:normalViewPr>
  <p:slideViewPr>
    <p:cSldViewPr>
      <p:cViewPr>
        <p:scale>
          <a:sx n="130" d="100"/>
          <a:sy n="130" d="100"/>
        </p:scale>
        <p:origin x="-1764" y="-4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1912"/>
            <a:ext cx="10881360" cy="20587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2"/>
            <a:ext cx="8961120" cy="2454153"/>
          </a:xfrm>
        </p:spPr>
        <p:txBody>
          <a:bodyPr/>
          <a:lstStyle>
            <a:lvl1pPr marL="0" indent="0" algn="ctr">
              <a:buNone/>
              <a:defRPr/>
            </a:lvl1pPr>
            <a:lvl2pPr marL="457117" indent="0" algn="ctr">
              <a:buNone/>
              <a:defRPr/>
            </a:lvl2pPr>
            <a:lvl3pPr marL="914235" indent="0" algn="ctr">
              <a:buNone/>
              <a:defRPr/>
            </a:lvl3pPr>
            <a:lvl4pPr marL="1371353" indent="0" algn="ctr">
              <a:buNone/>
              <a:defRPr/>
            </a:lvl4pPr>
            <a:lvl5pPr marL="1828470" indent="0" algn="ctr">
              <a:buNone/>
              <a:defRPr/>
            </a:lvl5pPr>
            <a:lvl6pPr marL="2285588" indent="0" algn="ctr">
              <a:buNone/>
              <a:defRPr/>
            </a:lvl6pPr>
            <a:lvl7pPr marL="2742705" indent="0" algn="ctr">
              <a:buNone/>
              <a:defRPr/>
            </a:lvl7pPr>
            <a:lvl8pPr marL="3199823" indent="0" algn="ctr">
              <a:buNone/>
              <a:defRPr/>
            </a:lvl8pPr>
            <a:lvl9pPr marL="365694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A6629-9520-4863-A0FE-01F4FE3EF9F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34887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2C727-8EE5-4773-8D07-ED3F1CB4632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86311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664"/>
            <a:ext cx="2880360" cy="81917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664"/>
            <a:ext cx="8356600" cy="81917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13529-5495-4A30-BA7F-266C86A42C7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25078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F9C0-A800-439E-A0EA-592A3FE64F8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9894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498" y="6170003"/>
            <a:ext cx="10881360" cy="19063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0498" y="4069741"/>
            <a:ext cx="10881360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17" indent="0">
              <a:buNone/>
              <a:defRPr sz="1800"/>
            </a:lvl2pPr>
            <a:lvl3pPr marL="914235" indent="0">
              <a:buNone/>
              <a:defRPr sz="1600"/>
            </a:lvl3pPr>
            <a:lvl4pPr marL="1371353" indent="0">
              <a:buNone/>
              <a:defRPr sz="1400"/>
            </a:lvl4pPr>
            <a:lvl5pPr marL="1828470" indent="0">
              <a:buNone/>
              <a:defRPr sz="1400"/>
            </a:lvl5pPr>
            <a:lvl6pPr marL="2285588" indent="0">
              <a:buNone/>
              <a:defRPr sz="1400"/>
            </a:lvl6pPr>
            <a:lvl7pPr marL="2742705" indent="0">
              <a:buNone/>
              <a:defRPr sz="1400"/>
            </a:lvl7pPr>
            <a:lvl8pPr marL="3199823" indent="0">
              <a:buNone/>
              <a:defRPr sz="1400"/>
            </a:lvl8pPr>
            <a:lvl9pPr marL="36569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E2C3A-5734-4185-8743-4F210EB8F75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70914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18480" cy="6336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43040" y="2240281"/>
            <a:ext cx="5618480" cy="6336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F7FF8-A16F-43D8-8E24-01FDA02EE58D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58860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501"/>
            <a:ext cx="5657004" cy="8954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996"/>
            <a:ext cx="5657004" cy="5531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4521" y="2149501"/>
            <a:ext cx="5657002" cy="8954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4521" y="3044996"/>
            <a:ext cx="5657002" cy="5531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EC69C-597F-47F2-88D9-81DBDCC63E1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3780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29B60-F2FE-42C9-A54B-A2B7B07D95F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1185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D1DCF-2CC8-4199-92A9-4912C30477D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263753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1587"/>
            <a:ext cx="4210898" cy="16278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1" y="381587"/>
            <a:ext cx="7156449" cy="81948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" y="2009482"/>
            <a:ext cx="4210898" cy="6566975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9241E-FFC4-4315-BDDD-E716231BE4F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339872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944" y="6720840"/>
            <a:ext cx="7680960" cy="7939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944" y="858569"/>
            <a:ext cx="7680960" cy="5760720"/>
          </a:xfrm>
        </p:spPr>
        <p:txBody>
          <a:bodyPr/>
          <a:lstStyle>
            <a:lvl1pPr marL="0" indent="0">
              <a:buNone/>
              <a:defRPr sz="3200"/>
            </a:lvl1pPr>
            <a:lvl2pPr marL="457117" indent="0">
              <a:buNone/>
              <a:defRPr sz="2800"/>
            </a:lvl2pPr>
            <a:lvl3pPr marL="914235" indent="0">
              <a:buNone/>
              <a:defRPr sz="2400"/>
            </a:lvl3pPr>
            <a:lvl4pPr marL="1371353" indent="0">
              <a:buNone/>
              <a:defRPr sz="2000"/>
            </a:lvl4pPr>
            <a:lvl5pPr marL="1828470" indent="0">
              <a:buNone/>
              <a:defRPr sz="2000"/>
            </a:lvl5pPr>
            <a:lvl6pPr marL="2285588" indent="0">
              <a:buNone/>
              <a:defRPr sz="2000"/>
            </a:lvl6pPr>
            <a:lvl7pPr marL="2742705" indent="0">
              <a:buNone/>
              <a:defRPr sz="2000"/>
            </a:lvl7pPr>
            <a:lvl8pPr marL="3199823" indent="0">
              <a:buNone/>
              <a:defRPr sz="2000"/>
            </a:lvl8pPr>
            <a:lvl9pPr marL="365694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944" y="7514785"/>
            <a:ext cx="7680960" cy="1126295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9A25F-1576-4F9D-BA41-3112E3A3F7B1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34102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2363"/>
            <a:ext cx="29876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2363"/>
            <a:ext cx="40544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2363"/>
            <a:ext cx="29876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066D596-6C56-480C-B67D-4395B94BD9C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1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23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47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147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264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382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499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7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8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2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SDEFCONSOW.Support@defence.gov.au" TargetMode="External"/><Relationship Id="rId2" Type="http://schemas.openxmlformats.org/officeDocument/2006/relationships/hyperlink" Target="mailto:procurement.ASDEFCON@defence.gov.au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Rectangle 305"/>
          <p:cNvSpPr/>
          <p:nvPr/>
        </p:nvSpPr>
        <p:spPr>
          <a:xfrm flipH="1">
            <a:off x="5995487" y="1040282"/>
            <a:ext cx="45719" cy="6303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3161457" y="1057275"/>
            <a:ext cx="46038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356" name="Rectangle 355"/>
          <p:cNvSpPr/>
          <p:nvPr/>
        </p:nvSpPr>
        <p:spPr>
          <a:xfrm>
            <a:off x="1098377" y="2666331"/>
            <a:ext cx="46037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759" name="Rectangle 758"/>
          <p:cNvSpPr/>
          <p:nvPr/>
        </p:nvSpPr>
        <p:spPr>
          <a:xfrm>
            <a:off x="423863" y="6582531"/>
            <a:ext cx="3036887" cy="273768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/>
          <a:lstStyle/>
          <a:p>
            <a:pPr eaLnBrk="1" hangingPunct="1">
              <a:defRPr/>
            </a:pPr>
            <a:r>
              <a:rPr lang="en-AU" sz="1000" b="1" dirty="0">
                <a:solidFill>
                  <a:srgbClr val="000000"/>
                </a:solidFill>
                <a:latin typeface="Lucida Sans" pitchFamily="34" charset="0"/>
              </a:rPr>
              <a:t>Notes:</a:t>
            </a:r>
          </a:p>
        </p:txBody>
      </p:sp>
      <p:sp>
        <p:nvSpPr>
          <p:cNvPr id="2053" name="Text Box 52"/>
          <p:cNvSpPr txBox="1">
            <a:spLocks noChangeArrowheads="1"/>
          </p:cNvSpPr>
          <p:nvPr/>
        </p:nvSpPr>
        <p:spPr bwMode="auto">
          <a:xfrm>
            <a:off x="4067175" y="131763"/>
            <a:ext cx="3941763" cy="284162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200" b="1" dirty="0">
                <a:latin typeface="Lucida Sans" pitchFamily="34" charset="0"/>
              </a:rPr>
              <a:t>ASDEFCON (Strategic Materiel) </a:t>
            </a:r>
            <a:r>
              <a:rPr lang="en-AU" altLang="en-US" sz="1200" b="1" dirty="0" smtClean="0">
                <a:latin typeface="Lucida Sans" pitchFamily="34" charset="0"/>
              </a:rPr>
              <a:t>V5.3 </a:t>
            </a:r>
            <a:r>
              <a:rPr lang="en-AU" altLang="en-US" sz="1200" b="1" dirty="0" smtClean="0">
                <a:latin typeface="Lucida Sans" pitchFamily="34" charset="0"/>
              </a:rPr>
              <a:t>Template</a:t>
            </a:r>
            <a:endParaRPr lang="en-AU" altLang="en-US" sz="1200" b="1" dirty="0">
              <a:latin typeface="Lucida Sans" pitchFamily="34" charset="0"/>
            </a:endParaRPr>
          </a:p>
        </p:txBody>
      </p:sp>
      <p:cxnSp>
        <p:nvCxnSpPr>
          <p:cNvPr id="2054" name="AutoShape 54"/>
          <p:cNvCxnSpPr>
            <a:cxnSpLocks noChangeShapeType="1"/>
            <a:stCxn id="2053" idx="2"/>
            <a:endCxn id="2228" idx="1"/>
          </p:cNvCxnSpPr>
          <p:nvPr/>
        </p:nvCxnSpPr>
        <p:spPr bwMode="auto">
          <a:xfrm rot="5400000">
            <a:off x="1102979" y="-42081"/>
            <a:ext cx="4477072" cy="5393085"/>
          </a:xfrm>
          <a:prstGeom prst="bentConnector4">
            <a:avLst>
              <a:gd name="adj1" fmla="val 2957"/>
              <a:gd name="adj2" fmla="val 104239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5" name="AutoShape 56"/>
          <p:cNvCxnSpPr>
            <a:cxnSpLocks noChangeShapeType="1"/>
            <a:stCxn id="2053" idx="2"/>
            <a:endCxn id="2229" idx="0"/>
          </p:cNvCxnSpPr>
          <p:nvPr/>
        </p:nvCxnSpPr>
        <p:spPr bwMode="auto">
          <a:xfrm rot="5400000">
            <a:off x="3723792" y="-1623702"/>
            <a:ext cx="274638" cy="435389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6" name="AutoShape 58"/>
          <p:cNvCxnSpPr>
            <a:cxnSpLocks noChangeShapeType="1"/>
            <a:stCxn id="2053" idx="2"/>
            <a:endCxn id="2363" idx="0"/>
          </p:cNvCxnSpPr>
          <p:nvPr/>
        </p:nvCxnSpPr>
        <p:spPr bwMode="auto">
          <a:xfrm rot="5400000">
            <a:off x="5037907" y="-309587"/>
            <a:ext cx="274638" cy="17256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7" name="AutoShape 60"/>
          <p:cNvCxnSpPr>
            <a:cxnSpLocks noChangeShapeType="1"/>
            <a:stCxn id="2053" idx="2"/>
            <a:endCxn id="2235" idx="0"/>
          </p:cNvCxnSpPr>
          <p:nvPr/>
        </p:nvCxnSpPr>
        <p:spPr bwMode="auto">
          <a:xfrm rot="16200000" flipH="1">
            <a:off x="6370228" y="83753"/>
            <a:ext cx="274638" cy="938981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8" name="Text Box 63"/>
          <p:cNvSpPr txBox="1">
            <a:spLocks noChangeArrowheads="1"/>
          </p:cNvSpPr>
          <p:nvPr/>
        </p:nvSpPr>
        <p:spPr bwMode="auto">
          <a:xfrm>
            <a:off x="6257107" y="2568352"/>
            <a:ext cx="1798637" cy="2159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C: CDRL</a:t>
            </a:r>
          </a:p>
        </p:txBody>
      </p:sp>
      <p:sp>
        <p:nvSpPr>
          <p:cNvPr id="2059" name="Text Box 67"/>
          <p:cNvSpPr txBox="1">
            <a:spLocks noChangeArrowheads="1"/>
          </p:cNvSpPr>
          <p:nvPr/>
        </p:nvSpPr>
        <p:spPr bwMode="auto">
          <a:xfrm>
            <a:off x="3377357" y="1776413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D: Liquidated Damages</a:t>
            </a:r>
          </a:p>
        </p:txBody>
      </p:sp>
      <p:sp>
        <p:nvSpPr>
          <p:cNvPr id="2060" name="Text Box 68"/>
          <p:cNvSpPr txBox="1">
            <a:spLocks noChangeArrowheads="1"/>
          </p:cNvSpPr>
          <p:nvPr/>
        </p:nvSpPr>
        <p:spPr bwMode="auto">
          <a:xfrm>
            <a:off x="3377357" y="1487488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C: Delivery Schedule</a:t>
            </a:r>
          </a:p>
        </p:txBody>
      </p:sp>
      <p:sp>
        <p:nvSpPr>
          <p:cNvPr id="2061" name="Text Box 69"/>
          <p:cNvSpPr txBox="1">
            <a:spLocks noChangeArrowheads="1"/>
          </p:cNvSpPr>
          <p:nvPr/>
        </p:nvSpPr>
        <p:spPr bwMode="auto">
          <a:xfrm>
            <a:off x="3377357" y="1200150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B: Price &amp; Payments</a:t>
            </a:r>
          </a:p>
        </p:txBody>
      </p:sp>
      <p:sp>
        <p:nvSpPr>
          <p:cNvPr id="2062" name="Text Box 70"/>
          <p:cNvSpPr txBox="1">
            <a:spLocks noChangeArrowheads="1"/>
          </p:cNvSpPr>
          <p:nvPr/>
        </p:nvSpPr>
        <p:spPr bwMode="auto">
          <a:xfrm>
            <a:off x="3377357" y="2065338"/>
            <a:ext cx="2087563" cy="2111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E: GFM</a:t>
            </a:r>
          </a:p>
        </p:txBody>
      </p:sp>
      <p:sp>
        <p:nvSpPr>
          <p:cNvPr id="2063" name="Text Box 73"/>
          <p:cNvSpPr txBox="1">
            <a:spLocks noChangeArrowheads="1"/>
          </p:cNvSpPr>
          <p:nvPr/>
        </p:nvSpPr>
        <p:spPr bwMode="auto">
          <a:xfrm>
            <a:off x="3377431" y="3216175"/>
            <a:ext cx="2087563" cy="32558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717550" indent="-717550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H: </a:t>
            </a:r>
            <a:r>
              <a:rPr lang="en-AU" altLang="en-US" sz="800" dirty="0" smtClean="0">
                <a:latin typeface="Lucida Sans" pitchFamily="34" charset="0"/>
              </a:rPr>
              <a:t>Schedule of Approved </a:t>
            </a:r>
            <a:r>
              <a:rPr lang="en-AU" altLang="en-US" sz="800" dirty="0">
                <a:latin typeface="Lucida Sans" pitchFamily="34" charset="0"/>
              </a:rPr>
              <a:t>Subcontractors</a:t>
            </a:r>
          </a:p>
        </p:txBody>
      </p:sp>
      <p:sp>
        <p:nvSpPr>
          <p:cNvPr id="2064" name="Text Box 74"/>
          <p:cNvSpPr txBox="1">
            <a:spLocks noChangeArrowheads="1"/>
          </p:cNvSpPr>
          <p:nvPr/>
        </p:nvSpPr>
        <p:spPr bwMode="auto">
          <a:xfrm>
            <a:off x="3377431" y="3896218"/>
            <a:ext cx="2087563" cy="323849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625475" indent="-6254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1090613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49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906588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314575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7717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2289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6861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1433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717550" indent="-717550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J: Security Classification and Categorisation Guide</a:t>
            </a:r>
          </a:p>
        </p:txBody>
      </p:sp>
      <p:sp>
        <p:nvSpPr>
          <p:cNvPr id="2065" name="Text Box 75"/>
          <p:cNvSpPr txBox="1">
            <a:spLocks noChangeArrowheads="1"/>
          </p:cNvSpPr>
          <p:nvPr/>
        </p:nvSpPr>
        <p:spPr bwMode="auto">
          <a:xfrm>
            <a:off x="3377431" y="4295552"/>
            <a:ext cx="2087563" cy="2111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K: Draft Data Items</a:t>
            </a:r>
          </a:p>
        </p:txBody>
      </p:sp>
      <p:sp>
        <p:nvSpPr>
          <p:cNvPr id="2066" name="Text Box 76"/>
          <p:cNvSpPr txBox="1">
            <a:spLocks noChangeArrowheads="1"/>
          </p:cNvSpPr>
          <p:nvPr/>
        </p:nvSpPr>
        <p:spPr bwMode="auto">
          <a:xfrm>
            <a:off x="3377431" y="4584477"/>
            <a:ext cx="2087563" cy="2111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L: Resident Personnel</a:t>
            </a:r>
          </a:p>
        </p:txBody>
      </p:sp>
      <p:sp>
        <p:nvSpPr>
          <p:cNvPr id="2067" name="Text Box 77"/>
          <p:cNvSpPr txBox="1">
            <a:spLocks noChangeArrowheads="1"/>
          </p:cNvSpPr>
          <p:nvPr/>
        </p:nvSpPr>
        <p:spPr bwMode="auto">
          <a:xfrm>
            <a:off x="3377431" y="4871814"/>
            <a:ext cx="2087563" cy="2111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M: Glossary</a:t>
            </a:r>
          </a:p>
        </p:txBody>
      </p:sp>
      <p:sp>
        <p:nvSpPr>
          <p:cNvPr id="2068" name="Text Box 78"/>
          <p:cNvSpPr txBox="1">
            <a:spLocks noChangeArrowheads="1"/>
          </p:cNvSpPr>
          <p:nvPr/>
        </p:nvSpPr>
        <p:spPr bwMode="auto">
          <a:xfrm>
            <a:off x="3377431" y="3608880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I: Agreed </a:t>
            </a:r>
            <a:r>
              <a:rPr lang="en-AU" altLang="en-US" sz="800" dirty="0" smtClean="0">
                <a:latin typeface="Lucida Sans" pitchFamily="34" charset="0"/>
              </a:rPr>
              <a:t>Deeds &amp; Forms 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069" name="Text Box 79"/>
          <p:cNvSpPr txBox="1">
            <a:spLocks noChangeArrowheads="1"/>
          </p:cNvSpPr>
          <p:nvPr/>
        </p:nvSpPr>
        <p:spPr bwMode="auto">
          <a:xfrm>
            <a:off x="3377431" y="5159151"/>
            <a:ext cx="2087563" cy="316831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N: Confidential </a:t>
            </a:r>
            <a:r>
              <a:rPr lang="en-AU" altLang="en-US" sz="800" dirty="0" smtClean="0">
                <a:latin typeface="Lucida Sans" pitchFamily="34" charset="0"/>
              </a:rPr>
              <a:t>Information and Reporting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070" name="Text Box 85"/>
          <p:cNvSpPr txBox="1">
            <a:spLocks noChangeArrowheads="1"/>
          </p:cNvSpPr>
          <p:nvPr/>
        </p:nvSpPr>
        <p:spPr bwMode="auto">
          <a:xfrm>
            <a:off x="999952" y="1560513"/>
            <a:ext cx="1728787" cy="2159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18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A: Overview</a:t>
            </a:r>
          </a:p>
        </p:txBody>
      </p:sp>
      <p:sp>
        <p:nvSpPr>
          <p:cNvPr id="2071" name="Text Box 86"/>
          <p:cNvSpPr txBox="1">
            <a:spLocks noChangeArrowheads="1"/>
          </p:cNvSpPr>
          <p:nvPr/>
        </p:nvSpPr>
        <p:spPr bwMode="auto">
          <a:xfrm>
            <a:off x="999952" y="1847849"/>
            <a:ext cx="1736725" cy="318293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18000" bIns="36000" anchor="ctr"/>
          <a:lstStyle>
            <a:lvl1pPr marL="449263" indent="-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44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32238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3037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3836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955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527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099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9671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B: </a:t>
            </a:r>
            <a:r>
              <a:rPr lang="en-AU" altLang="en-US" sz="800" dirty="0" smtClean="0">
                <a:latin typeface="Lucida Sans" pitchFamily="34" charset="0"/>
              </a:rPr>
              <a:t>Tenderer’s Deed of Undertaking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072" name="Text Box 87"/>
          <p:cNvSpPr txBox="1">
            <a:spLocks noChangeArrowheads="1"/>
          </p:cNvSpPr>
          <p:nvPr/>
        </p:nvSpPr>
        <p:spPr bwMode="auto">
          <a:xfrm>
            <a:off x="999952" y="2226679"/>
            <a:ext cx="1736725" cy="2159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18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C: Commercial</a:t>
            </a:r>
          </a:p>
        </p:txBody>
      </p:sp>
      <p:sp>
        <p:nvSpPr>
          <p:cNvPr id="2074" name="Text Box 89"/>
          <p:cNvSpPr txBox="1">
            <a:spLocks noChangeArrowheads="1"/>
          </p:cNvSpPr>
          <p:nvPr/>
        </p:nvSpPr>
        <p:spPr bwMode="auto">
          <a:xfrm>
            <a:off x="999952" y="3016684"/>
            <a:ext cx="1736725" cy="28892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18000" bIns="36000" anchor="ctr"/>
          <a:lstStyle>
            <a:lvl1pPr marL="449263" indent="-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44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32238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3037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3836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955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527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099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9671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E: </a:t>
            </a:r>
            <a:r>
              <a:rPr lang="en-US" altLang="en-US" sz="800" dirty="0">
                <a:latin typeface="Lucida Sans" pitchFamily="34" charset="0"/>
              </a:rPr>
              <a:t>Project </a:t>
            </a:r>
            <a:r>
              <a:rPr lang="en-AU" altLang="en-US" sz="800" dirty="0">
                <a:latin typeface="Lucida Sans" pitchFamily="34" charset="0"/>
              </a:rPr>
              <a:t>Strategies</a:t>
            </a:r>
            <a:r>
              <a:rPr lang="en-US" altLang="en-US" sz="800" dirty="0">
                <a:latin typeface="Lucida Sans" pitchFamily="34" charset="0"/>
              </a:rPr>
              <a:t> &amp; Experience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075" name="Text Box 90"/>
          <p:cNvSpPr txBox="1">
            <a:spLocks noChangeArrowheads="1"/>
          </p:cNvSpPr>
          <p:nvPr/>
        </p:nvSpPr>
        <p:spPr bwMode="auto">
          <a:xfrm>
            <a:off x="999952" y="3378634"/>
            <a:ext cx="1736725" cy="332297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18000" bIns="36000" anchor="ctr"/>
          <a:lstStyle>
            <a:lvl1pPr marL="361950" indent="-3619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F: </a:t>
            </a:r>
            <a:r>
              <a:rPr lang="en-AU" altLang="en-US" sz="800" dirty="0" smtClean="0">
                <a:latin typeface="Lucida Sans" pitchFamily="34" charset="0"/>
              </a:rPr>
              <a:t>Materiel Solution </a:t>
            </a:r>
            <a:r>
              <a:rPr lang="en-AU" altLang="en-US" sz="800" dirty="0">
                <a:latin typeface="Lucida Sans" pitchFamily="34" charset="0"/>
              </a:rPr>
              <a:t>Description</a:t>
            </a:r>
          </a:p>
        </p:txBody>
      </p:sp>
      <p:sp>
        <p:nvSpPr>
          <p:cNvPr id="2076" name="Text Box 92"/>
          <p:cNvSpPr txBox="1">
            <a:spLocks noChangeArrowheads="1"/>
          </p:cNvSpPr>
          <p:nvPr/>
        </p:nvSpPr>
        <p:spPr bwMode="auto">
          <a:xfrm>
            <a:off x="999952" y="3791595"/>
            <a:ext cx="1733550" cy="28892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18000" bIns="36000" anchor="ctr"/>
          <a:lstStyle>
            <a:lvl1pPr marL="449263" indent="-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44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32238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3037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3836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955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527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099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9671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</a:t>
            </a:r>
            <a:r>
              <a:rPr lang="en-US" altLang="en-US" sz="800" dirty="0">
                <a:latin typeface="Lucida Sans" pitchFamily="34" charset="0"/>
              </a:rPr>
              <a:t>G</a:t>
            </a:r>
            <a:r>
              <a:rPr lang="en-AU" altLang="en-US" sz="800" dirty="0">
                <a:latin typeface="Lucida Sans" pitchFamily="34" charset="0"/>
              </a:rPr>
              <a:t>: Australian Industry Capability</a:t>
            </a:r>
          </a:p>
        </p:txBody>
      </p:sp>
      <p:sp>
        <p:nvSpPr>
          <p:cNvPr id="2077" name="Text Box 85"/>
          <p:cNvSpPr txBox="1">
            <a:spLocks noChangeArrowheads="1"/>
          </p:cNvSpPr>
          <p:nvPr/>
        </p:nvSpPr>
        <p:spPr bwMode="auto">
          <a:xfrm>
            <a:off x="928043" y="5204148"/>
            <a:ext cx="15843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Title Page</a:t>
            </a:r>
          </a:p>
        </p:txBody>
      </p:sp>
      <p:sp>
        <p:nvSpPr>
          <p:cNvPr id="2080" name="Text Box 88"/>
          <p:cNvSpPr txBox="1">
            <a:spLocks noChangeArrowheads="1"/>
          </p:cNvSpPr>
          <p:nvPr/>
        </p:nvSpPr>
        <p:spPr bwMode="auto">
          <a:xfrm>
            <a:off x="921218" y="5523235"/>
            <a:ext cx="15843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General Information for Users</a:t>
            </a:r>
          </a:p>
        </p:txBody>
      </p:sp>
      <p:sp>
        <p:nvSpPr>
          <p:cNvPr id="2081" name="Text Box 89"/>
          <p:cNvSpPr txBox="1">
            <a:spLocks noChangeArrowheads="1"/>
          </p:cNvSpPr>
          <p:nvPr/>
        </p:nvSpPr>
        <p:spPr bwMode="auto">
          <a:xfrm>
            <a:off x="921218" y="5831210"/>
            <a:ext cx="15843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Covering Letter</a:t>
            </a:r>
          </a:p>
        </p:txBody>
      </p:sp>
      <p:sp>
        <p:nvSpPr>
          <p:cNvPr id="2082" name="Text Box 89"/>
          <p:cNvSpPr txBox="1">
            <a:spLocks noChangeArrowheads="1"/>
          </p:cNvSpPr>
          <p:nvPr/>
        </p:nvSpPr>
        <p:spPr bwMode="auto">
          <a:xfrm>
            <a:off x="921218" y="6137598"/>
            <a:ext cx="15843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Matrix of Changes</a:t>
            </a:r>
          </a:p>
        </p:txBody>
      </p:sp>
      <p:cxnSp>
        <p:nvCxnSpPr>
          <p:cNvPr id="2083" name="AutoShape 54"/>
          <p:cNvCxnSpPr>
            <a:cxnSpLocks noChangeShapeType="1"/>
            <a:stCxn id="155" idx="2"/>
            <a:endCxn id="2077" idx="1"/>
          </p:cNvCxnSpPr>
          <p:nvPr/>
        </p:nvCxnSpPr>
        <p:spPr bwMode="auto">
          <a:xfrm rot="16200000" flipH="1">
            <a:off x="737940" y="5121994"/>
            <a:ext cx="212725" cy="167481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85" name="AutoShape 54"/>
          <p:cNvCxnSpPr>
            <a:cxnSpLocks noChangeShapeType="1"/>
            <a:stCxn id="2081" idx="2"/>
            <a:endCxn id="2082" idx="0"/>
          </p:cNvCxnSpPr>
          <p:nvPr/>
        </p:nvCxnSpPr>
        <p:spPr bwMode="auto">
          <a:xfrm rot="5400000">
            <a:off x="1668137" y="6092354"/>
            <a:ext cx="90488" cy="12700"/>
          </a:xfrm>
          <a:prstGeom prst="bentConnector3">
            <a:avLst>
              <a:gd name="adj1" fmla="val 9473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87" name="AutoShape 54"/>
          <p:cNvCxnSpPr>
            <a:cxnSpLocks noChangeShapeType="1"/>
            <a:stCxn id="155" idx="2"/>
            <a:endCxn id="2080" idx="1"/>
          </p:cNvCxnSpPr>
          <p:nvPr/>
        </p:nvCxnSpPr>
        <p:spPr bwMode="auto">
          <a:xfrm rot="16200000" flipH="1">
            <a:off x="574984" y="5284951"/>
            <a:ext cx="531812" cy="160656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88" name="AutoShape 54"/>
          <p:cNvCxnSpPr>
            <a:cxnSpLocks noChangeShapeType="1"/>
            <a:stCxn id="155" idx="2"/>
            <a:endCxn id="2081" idx="1"/>
          </p:cNvCxnSpPr>
          <p:nvPr/>
        </p:nvCxnSpPr>
        <p:spPr bwMode="auto">
          <a:xfrm rot="16200000" flipH="1">
            <a:off x="420997" y="5438938"/>
            <a:ext cx="839787" cy="160656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89" name="Elbow Connector 153"/>
          <p:cNvCxnSpPr>
            <a:cxnSpLocks noChangeShapeType="1"/>
            <a:stCxn id="161" idx="2"/>
            <a:endCxn id="2242" idx="1"/>
          </p:cNvCxnSpPr>
          <p:nvPr/>
        </p:nvCxnSpPr>
        <p:spPr bwMode="auto">
          <a:xfrm rot="16200000" flipH="1">
            <a:off x="602283" y="1162844"/>
            <a:ext cx="242888" cy="1206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5" name="Rectangle 154"/>
          <p:cNvSpPr/>
          <p:nvPr/>
        </p:nvSpPr>
        <p:spPr>
          <a:xfrm>
            <a:off x="737543" y="5053335"/>
            <a:ext cx="46038" cy="46038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641177" y="1057275"/>
            <a:ext cx="44450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857077" y="1416050"/>
            <a:ext cx="46037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2093" name="Elbow Connector 153"/>
          <p:cNvCxnSpPr>
            <a:cxnSpLocks noChangeShapeType="1"/>
            <a:stCxn id="169" idx="2"/>
            <a:endCxn id="2070" idx="1"/>
          </p:cNvCxnSpPr>
          <p:nvPr/>
        </p:nvCxnSpPr>
        <p:spPr bwMode="auto">
          <a:xfrm rot="16200000" flipH="1">
            <a:off x="837233" y="1505744"/>
            <a:ext cx="206375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4" name="Elbow Connector 153"/>
          <p:cNvCxnSpPr>
            <a:cxnSpLocks noChangeShapeType="1"/>
            <a:stCxn id="169" idx="2"/>
            <a:endCxn id="2071" idx="1"/>
          </p:cNvCxnSpPr>
          <p:nvPr/>
        </p:nvCxnSpPr>
        <p:spPr bwMode="auto">
          <a:xfrm rot="16200000" flipH="1">
            <a:off x="667570" y="1674614"/>
            <a:ext cx="544908" cy="119856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5" name="Elbow Connector 153"/>
          <p:cNvCxnSpPr>
            <a:cxnSpLocks noChangeShapeType="1"/>
            <a:stCxn id="169" idx="2"/>
            <a:endCxn id="2072" idx="1"/>
          </p:cNvCxnSpPr>
          <p:nvPr/>
        </p:nvCxnSpPr>
        <p:spPr bwMode="auto">
          <a:xfrm rot="16200000" flipH="1">
            <a:off x="503754" y="1838430"/>
            <a:ext cx="872541" cy="119856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6" name="Elbow Connector 153"/>
          <p:cNvCxnSpPr>
            <a:cxnSpLocks noChangeShapeType="1"/>
            <a:stCxn id="169" idx="2"/>
            <a:endCxn id="2073" idx="1"/>
          </p:cNvCxnSpPr>
          <p:nvPr/>
        </p:nvCxnSpPr>
        <p:spPr bwMode="auto">
          <a:xfrm rot="16200000" flipH="1">
            <a:off x="360085" y="1982099"/>
            <a:ext cx="1159879" cy="119856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7" name="Elbow Connector 153"/>
          <p:cNvCxnSpPr>
            <a:cxnSpLocks noChangeShapeType="1"/>
            <a:stCxn id="169" idx="2"/>
            <a:endCxn id="2074" idx="1"/>
          </p:cNvCxnSpPr>
          <p:nvPr/>
        </p:nvCxnSpPr>
        <p:spPr bwMode="auto">
          <a:xfrm rot="16200000" flipH="1">
            <a:off x="90495" y="2251689"/>
            <a:ext cx="1699059" cy="119856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8" name="Elbow Connector 153"/>
          <p:cNvCxnSpPr>
            <a:cxnSpLocks noChangeShapeType="1"/>
            <a:stCxn id="169" idx="2"/>
            <a:endCxn id="2075" idx="1"/>
          </p:cNvCxnSpPr>
          <p:nvPr/>
        </p:nvCxnSpPr>
        <p:spPr bwMode="auto">
          <a:xfrm rot="16200000" flipH="1">
            <a:off x="-101323" y="2443507"/>
            <a:ext cx="2082695" cy="119856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9" name="Elbow Connector 153"/>
          <p:cNvCxnSpPr>
            <a:cxnSpLocks noChangeShapeType="1"/>
            <a:stCxn id="169" idx="2"/>
            <a:endCxn id="2076" idx="1"/>
          </p:cNvCxnSpPr>
          <p:nvPr/>
        </p:nvCxnSpPr>
        <p:spPr bwMode="auto">
          <a:xfrm rot="16200000" flipH="1">
            <a:off x="-296961" y="2639145"/>
            <a:ext cx="2473970" cy="119856"/>
          </a:xfrm>
          <a:prstGeom prst="bentConnector2">
            <a:avLst/>
          </a:prstGeom>
          <a:ln>
            <a:headEnd/>
            <a:tailEnd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hape 207"/>
          <p:cNvCxnSpPr>
            <a:stCxn id="196" idx="2"/>
            <a:endCxn id="2061" idx="1"/>
          </p:cNvCxnSpPr>
          <p:nvPr/>
        </p:nvCxnSpPr>
        <p:spPr>
          <a:xfrm rot="16200000" flipH="1">
            <a:off x="3177729" y="1108471"/>
            <a:ext cx="206375" cy="1928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hape 208"/>
          <p:cNvCxnSpPr>
            <a:stCxn id="196" idx="2"/>
            <a:endCxn id="2060" idx="1"/>
          </p:cNvCxnSpPr>
          <p:nvPr/>
        </p:nvCxnSpPr>
        <p:spPr>
          <a:xfrm rot="16200000" flipH="1">
            <a:off x="3034060" y="1252140"/>
            <a:ext cx="493713" cy="1928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hape 211"/>
          <p:cNvCxnSpPr>
            <a:stCxn id="196" idx="2"/>
            <a:endCxn id="2059" idx="1"/>
          </p:cNvCxnSpPr>
          <p:nvPr/>
        </p:nvCxnSpPr>
        <p:spPr>
          <a:xfrm rot="16200000" flipH="1">
            <a:off x="2889597" y="1396603"/>
            <a:ext cx="782638" cy="1928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5" name="Shape 217"/>
          <p:cNvCxnSpPr>
            <a:cxnSpLocks noChangeShapeType="1"/>
            <a:stCxn id="384" idx="4"/>
            <a:endCxn id="343" idx="3"/>
          </p:cNvCxnSpPr>
          <p:nvPr/>
        </p:nvCxnSpPr>
        <p:spPr bwMode="auto">
          <a:xfrm rot="16200000" flipV="1">
            <a:off x="8245617" y="7904808"/>
            <a:ext cx="33709" cy="29948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0" name="Shape 249"/>
          <p:cNvCxnSpPr>
            <a:stCxn id="196" idx="2"/>
            <a:endCxn id="2062" idx="1"/>
          </p:cNvCxnSpPr>
          <p:nvPr/>
        </p:nvCxnSpPr>
        <p:spPr>
          <a:xfrm rot="16200000" flipH="1">
            <a:off x="2746325" y="1539875"/>
            <a:ext cx="1069182" cy="1928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7" name="Shape 252"/>
          <p:cNvCxnSpPr>
            <a:cxnSpLocks noChangeShapeType="1"/>
            <a:stCxn id="196" idx="2"/>
            <a:endCxn id="2231" idx="1"/>
          </p:cNvCxnSpPr>
          <p:nvPr/>
        </p:nvCxnSpPr>
        <p:spPr bwMode="auto">
          <a:xfrm rot="16200000" flipH="1">
            <a:off x="2565685" y="1720515"/>
            <a:ext cx="1430462" cy="19288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8" name="Shape 256"/>
          <p:cNvCxnSpPr>
            <a:cxnSpLocks noChangeShapeType="1"/>
            <a:stCxn id="196" idx="2"/>
            <a:endCxn id="2232" idx="1"/>
          </p:cNvCxnSpPr>
          <p:nvPr/>
        </p:nvCxnSpPr>
        <p:spPr bwMode="auto">
          <a:xfrm rot="16200000" flipH="1">
            <a:off x="2349934" y="1936266"/>
            <a:ext cx="1862039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9" name="Shape 259"/>
          <p:cNvCxnSpPr>
            <a:cxnSpLocks noChangeShapeType="1"/>
            <a:stCxn id="196" idx="2"/>
            <a:endCxn id="2063" idx="1"/>
          </p:cNvCxnSpPr>
          <p:nvPr/>
        </p:nvCxnSpPr>
        <p:spPr bwMode="auto">
          <a:xfrm rot="16200000" flipH="1">
            <a:off x="2142331" y="2143869"/>
            <a:ext cx="2277244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0" name="Shape 263"/>
          <p:cNvCxnSpPr>
            <a:cxnSpLocks noChangeShapeType="1"/>
            <a:stCxn id="196" idx="2"/>
            <a:endCxn id="2068" idx="1"/>
          </p:cNvCxnSpPr>
          <p:nvPr/>
        </p:nvCxnSpPr>
        <p:spPr bwMode="auto">
          <a:xfrm rot="16200000" flipH="1">
            <a:off x="1973401" y="2312799"/>
            <a:ext cx="2615105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1" name="Shape 264"/>
          <p:cNvCxnSpPr>
            <a:cxnSpLocks noChangeShapeType="1"/>
            <a:stCxn id="196" idx="2"/>
            <a:endCxn id="2064" idx="1"/>
          </p:cNvCxnSpPr>
          <p:nvPr/>
        </p:nvCxnSpPr>
        <p:spPr bwMode="auto">
          <a:xfrm rot="16200000" flipH="1">
            <a:off x="1802744" y="2483456"/>
            <a:ext cx="2956418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2" name="Shape 265"/>
          <p:cNvCxnSpPr>
            <a:cxnSpLocks noChangeShapeType="1"/>
            <a:stCxn id="196" idx="2"/>
            <a:endCxn id="2065" idx="1"/>
          </p:cNvCxnSpPr>
          <p:nvPr/>
        </p:nvCxnSpPr>
        <p:spPr bwMode="auto">
          <a:xfrm rot="16200000" flipH="1">
            <a:off x="1631255" y="2654945"/>
            <a:ext cx="3299396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3" name="Shape 274"/>
          <p:cNvCxnSpPr>
            <a:cxnSpLocks noChangeShapeType="1"/>
            <a:stCxn id="196" idx="2"/>
            <a:endCxn id="2066" idx="1"/>
          </p:cNvCxnSpPr>
          <p:nvPr/>
        </p:nvCxnSpPr>
        <p:spPr bwMode="auto">
          <a:xfrm rot="16200000" flipH="1">
            <a:off x="1486793" y="2799407"/>
            <a:ext cx="3588321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4" name="Shape 275"/>
          <p:cNvCxnSpPr>
            <a:cxnSpLocks noChangeShapeType="1"/>
            <a:stCxn id="196" idx="2"/>
            <a:endCxn id="2067" idx="1"/>
          </p:cNvCxnSpPr>
          <p:nvPr/>
        </p:nvCxnSpPr>
        <p:spPr bwMode="auto">
          <a:xfrm rot="16200000" flipH="1">
            <a:off x="1343124" y="2943076"/>
            <a:ext cx="3875658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5" name="Shape 276"/>
          <p:cNvCxnSpPr>
            <a:cxnSpLocks noChangeShapeType="1"/>
            <a:stCxn id="196" idx="2"/>
            <a:endCxn id="2069" idx="1"/>
          </p:cNvCxnSpPr>
          <p:nvPr/>
        </p:nvCxnSpPr>
        <p:spPr bwMode="auto">
          <a:xfrm rot="16200000" flipH="1">
            <a:off x="1173032" y="3113168"/>
            <a:ext cx="4215842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5" name="Straight Connector 304"/>
          <p:cNvCxnSpPr>
            <a:stCxn id="2363" idx="3"/>
            <a:endCxn id="2235" idx="1"/>
          </p:cNvCxnSpPr>
          <p:nvPr/>
        </p:nvCxnSpPr>
        <p:spPr>
          <a:xfrm>
            <a:off x="5536357" y="896938"/>
            <a:ext cx="3603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8" name="Shape 306"/>
          <p:cNvCxnSpPr>
            <a:cxnSpLocks noChangeShapeType="1"/>
            <a:stCxn id="306" idx="2"/>
            <a:endCxn id="2333" idx="1"/>
          </p:cNvCxnSpPr>
          <p:nvPr/>
        </p:nvCxnSpPr>
        <p:spPr bwMode="auto">
          <a:xfrm rot="16200000" flipH="1">
            <a:off x="6035332" y="1086325"/>
            <a:ext cx="204788" cy="23876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9" name="Shape 312"/>
          <p:cNvCxnSpPr>
            <a:cxnSpLocks noChangeShapeType="1"/>
            <a:stCxn id="306" idx="2"/>
            <a:endCxn id="2264" idx="1"/>
          </p:cNvCxnSpPr>
          <p:nvPr/>
        </p:nvCxnSpPr>
        <p:spPr bwMode="auto">
          <a:xfrm rot="16200000" flipH="1">
            <a:off x="5523363" y="1598294"/>
            <a:ext cx="1228726" cy="23876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0" name="Shape 315"/>
          <p:cNvCxnSpPr>
            <a:cxnSpLocks noChangeShapeType="1"/>
            <a:stCxn id="306" idx="2"/>
            <a:endCxn id="2058" idx="1"/>
          </p:cNvCxnSpPr>
          <p:nvPr/>
        </p:nvCxnSpPr>
        <p:spPr bwMode="auto">
          <a:xfrm rot="16200000" flipH="1">
            <a:off x="5351231" y="1770426"/>
            <a:ext cx="1572990" cy="23876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1" name="Shape 318"/>
          <p:cNvCxnSpPr>
            <a:cxnSpLocks noChangeShapeType="1"/>
            <a:stCxn id="306" idx="2"/>
            <a:endCxn id="2254" idx="1"/>
          </p:cNvCxnSpPr>
          <p:nvPr/>
        </p:nvCxnSpPr>
        <p:spPr bwMode="auto">
          <a:xfrm rot="16200000" flipH="1">
            <a:off x="5207165" y="1914492"/>
            <a:ext cx="1861122" cy="23876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2" name="Shape 321"/>
          <p:cNvCxnSpPr>
            <a:cxnSpLocks noChangeShapeType="1"/>
            <a:stCxn id="306" idx="2"/>
            <a:endCxn id="2317" idx="1"/>
          </p:cNvCxnSpPr>
          <p:nvPr/>
        </p:nvCxnSpPr>
        <p:spPr bwMode="auto">
          <a:xfrm rot="16200000" flipH="1">
            <a:off x="5032243" y="2089415"/>
            <a:ext cx="2212554" cy="24034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3" name="Flowchart: Document 342"/>
          <p:cNvSpPr/>
          <p:nvPr/>
        </p:nvSpPr>
        <p:spPr>
          <a:xfrm>
            <a:off x="6817330" y="794800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DID-PM-AIC-AICP</a:t>
            </a:r>
          </a:p>
        </p:txBody>
      </p:sp>
      <p:sp>
        <p:nvSpPr>
          <p:cNvPr id="438" name="Flowchart: Document 437"/>
          <p:cNvSpPr/>
          <p:nvPr/>
        </p:nvSpPr>
        <p:spPr>
          <a:xfrm>
            <a:off x="9201150" y="68480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DID-PM-DEF-CMS</a:t>
            </a:r>
          </a:p>
        </p:txBody>
      </p:sp>
      <p:sp>
        <p:nvSpPr>
          <p:cNvPr id="450" name="Flowchart: Document 449"/>
          <p:cNvSpPr/>
          <p:nvPr/>
        </p:nvSpPr>
        <p:spPr>
          <a:xfrm>
            <a:off x="9201150" y="3100584"/>
            <a:ext cx="1298575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DID-PM-START-CSUP</a:t>
            </a:r>
          </a:p>
        </p:txBody>
      </p:sp>
      <p:sp>
        <p:nvSpPr>
          <p:cNvPr id="462" name="Flowchart: Document 461"/>
          <p:cNvSpPr/>
          <p:nvPr/>
        </p:nvSpPr>
        <p:spPr>
          <a:xfrm>
            <a:off x="9201150" y="2670371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DID-PM-LCC-LCCMP</a:t>
            </a:r>
          </a:p>
        </p:txBody>
      </p:sp>
      <p:sp>
        <p:nvSpPr>
          <p:cNvPr id="463" name="Flowchart: Document 462"/>
          <p:cNvSpPr/>
          <p:nvPr/>
        </p:nvSpPr>
        <p:spPr>
          <a:xfrm>
            <a:off x="9201150" y="1796182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DID-PM-STAT-CSR</a:t>
            </a:r>
          </a:p>
        </p:txBody>
      </p:sp>
      <p:sp>
        <p:nvSpPr>
          <p:cNvPr id="466" name="Flowchart: Document 465"/>
          <p:cNvSpPr/>
          <p:nvPr/>
        </p:nvSpPr>
        <p:spPr>
          <a:xfrm>
            <a:off x="9207500" y="705994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DID-ENG-SOL-DCERT</a:t>
            </a:r>
          </a:p>
        </p:txBody>
      </p:sp>
      <p:sp>
        <p:nvSpPr>
          <p:cNvPr id="468" name="Flowchart: Document 467"/>
          <p:cNvSpPr/>
          <p:nvPr/>
        </p:nvSpPr>
        <p:spPr>
          <a:xfrm>
            <a:off x="9201150" y="3314896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DID-PM-TRANS-CTXP</a:t>
            </a:r>
          </a:p>
        </p:txBody>
      </p:sp>
      <p:sp>
        <p:nvSpPr>
          <p:cNvPr id="471" name="Flowchart: Document 470"/>
          <p:cNvSpPr/>
          <p:nvPr/>
        </p:nvSpPr>
        <p:spPr>
          <a:xfrm>
            <a:off x="9201150" y="929283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DID-PM-DEF-CWBS</a:t>
            </a:r>
          </a:p>
        </p:txBody>
      </p:sp>
      <p:sp>
        <p:nvSpPr>
          <p:cNvPr id="472" name="Flowchart: Document 471"/>
          <p:cNvSpPr/>
          <p:nvPr/>
        </p:nvSpPr>
        <p:spPr>
          <a:xfrm>
            <a:off x="11153775" y="8103890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DID-ILS-DEF-TRS</a:t>
            </a:r>
          </a:p>
        </p:txBody>
      </p:sp>
      <p:sp>
        <p:nvSpPr>
          <p:cNvPr id="477" name="Flowchart: Document 476"/>
          <p:cNvSpPr/>
          <p:nvPr/>
        </p:nvSpPr>
        <p:spPr>
          <a:xfrm>
            <a:off x="9201150" y="1145183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DID-PM-MGT-EVMP</a:t>
            </a:r>
          </a:p>
        </p:txBody>
      </p:sp>
      <p:sp>
        <p:nvSpPr>
          <p:cNvPr id="480" name="Flowchart: Document 479"/>
          <p:cNvSpPr/>
          <p:nvPr/>
        </p:nvSpPr>
        <p:spPr>
          <a:xfrm>
            <a:off x="9201150" y="457796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DID-PM-MGT-PMP</a:t>
            </a:r>
          </a:p>
        </p:txBody>
      </p:sp>
      <p:sp>
        <p:nvSpPr>
          <p:cNvPr id="481" name="Flowchart: Document 480"/>
          <p:cNvSpPr/>
          <p:nvPr/>
        </p:nvSpPr>
        <p:spPr>
          <a:xfrm>
            <a:off x="11153775" y="421134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DID-ILS-DES-LORAR</a:t>
            </a:r>
          </a:p>
        </p:txBody>
      </p:sp>
      <p:sp>
        <p:nvSpPr>
          <p:cNvPr id="482" name="Flowchart: Document 481"/>
          <p:cNvSpPr/>
          <p:nvPr/>
        </p:nvSpPr>
        <p:spPr>
          <a:xfrm>
            <a:off x="11153775" y="856744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DID-ILS-TNG-CBT</a:t>
            </a:r>
          </a:p>
        </p:txBody>
      </p:sp>
      <p:sp>
        <p:nvSpPr>
          <p:cNvPr id="483" name="Flowchart: Document 482"/>
          <p:cNvSpPr/>
          <p:nvPr/>
        </p:nvSpPr>
        <p:spPr>
          <a:xfrm>
            <a:off x="11153775" y="7456190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DID-ILS-TDATA-LSAR</a:t>
            </a:r>
          </a:p>
        </p:txBody>
      </p:sp>
      <p:sp>
        <p:nvSpPr>
          <p:cNvPr id="486" name="Flowchart: Document 485"/>
          <p:cNvSpPr/>
          <p:nvPr/>
        </p:nvSpPr>
        <p:spPr>
          <a:xfrm>
            <a:off x="11153775" y="7241878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DID-ILS-TDATA-IETP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87" name="Flowchart: Document 486"/>
          <p:cNvSpPr/>
          <p:nvPr/>
        </p:nvSpPr>
        <p:spPr>
          <a:xfrm>
            <a:off x="6812215" y="6294431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DID-V&amp;V-MGT-V&amp;VP</a:t>
            </a:r>
          </a:p>
        </p:txBody>
      </p:sp>
      <p:sp>
        <p:nvSpPr>
          <p:cNvPr id="488" name="Flowchart: Document 487"/>
          <p:cNvSpPr/>
          <p:nvPr/>
        </p:nvSpPr>
        <p:spPr>
          <a:xfrm>
            <a:off x="6812215" y="6501667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DID-V&amp;V-DEF-VCRM</a:t>
            </a:r>
          </a:p>
        </p:txBody>
      </p:sp>
      <p:sp>
        <p:nvSpPr>
          <p:cNvPr id="489" name="Flowchart: Document 488"/>
          <p:cNvSpPr/>
          <p:nvPr/>
        </p:nvSpPr>
        <p:spPr>
          <a:xfrm>
            <a:off x="11153775" y="685006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DID-PM-MEET-AGENDA</a:t>
            </a:r>
          </a:p>
        </p:txBody>
      </p:sp>
      <p:sp>
        <p:nvSpPr>
          <p:cNvPr id="490" name="Flowchart: Document 489"/>
          <p:cNvSpPr/>
          <p:nvPr/>
        </p:nvSpPr>
        <p:spPr>
          <a:xfrm>
            <a:off x="11153775" y="900906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DID-PM-MEET-MINUTES</a:t>
            </a:r>
          </a:p>
        </p:txBody>
      </p:sp>
      <p:sp>
        <p:nvSpPr>
          <p:cNvPr id="492" name="Flowchart: Document 491"/>
          <p:cNvSpPr/>
          <p:nvPr/>
        </p:nvSpPr>
        <p:spPr>
          <a:xfrm>
            <a:off x="11153775" y="1524794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DID-PM-HSE-SDS</a:t>
            </a:r>
          </a:p>
        </p:txBody>
      </p:sp>
      <p:sp>
        <p:nvSpPr>
          <p:cNvPr id="493" name="Flowchart: Document 492"/>
          <p:cNvSpPr/>
          <p:nvPr/>
        </p:nvSpPr>
        <p:spPr>
          <a:xfrm>
            <a:off x="11153775" y="1116806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DID-PM-DEF-DCOD</a:t>
            </a:r>
          </a:p>
        </p:txBody>
      </p:sp>
      <p:sp>
        <p:nvSpPr>
          <p:cNvPr id="495" name="Flowchart: Document 494"/>
          <p:cNvSpPr/>
          <p:nvPr/>
        </p:nvSpPr>
        <p:spPr>
          <a:xfrm>
            <a:off x="9201150" y="3530796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DID-PM-MEAS-MEASP</a:t>
            </a:r>
          </a:p>
        </p:txBody>
      </p:sp>
      <p:sp>
        <p:nvSpPr>
          <p:cNvPr id="496" name="Flowchart: Document 495"/>
          <p:cNvSpPr/>
          <p:nvPr/>
        </p:nvSpPr>
        <p:spPr>
          <a:xfrm>
            <a:off x="9201150" y="2236008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DID-PM-RVW-SRP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99" name="Flowchart: Document 498"/>
          <p:cNvSpPr/>
          <p:nvPr/>
        </p:nvSpPr>
        <p:spPr>
          <a:xfrm>
            <a:off x="9207595" y="7464896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DID-ENG-SW-SWLIST</a:t>
            </a:r>
          </a:p>
        </p:txBody>
      </p:sp>
      <p:sp>
        <p:nvSpPr>
          <p:cNvPr id="500" name="Flowchart: Document 499"/>
          <p:cNvSpPr/>
          <p:nvPr/>
        </p:nvSpPr>
        <p:spPr>
          <a:xfrm>
            <a:off x="9207690" y="7262422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DID-ENG-SW-SWMP</a:t>
            </a:r>
          </a:p>
        </p:txBody>
      </p:sp>
      <p:sp>
        <p:nvSpPr>
          <p:cNvPr id="501" name="Flowchart: Document 500"/>
          <p:cNvSpPr/>
          <p:nvPr/>
        </p:nvSpPr>
        <p:spPr>
          <a:xfrm>
            <a:off x="9207785" y="4008512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DID-ENG-MGT-SEMP</a:t>
            </a:r>
          </a:p>
        </p:txBody>
      </p:sp>
      <p:sp>
        <p:nvSpPr>
          <p:cNvPr id="502" name="Flowchart: Document 501"/>
          <p:cNvSpPr/>
          <p:nvPr/>
        </p:nvSpPr>
        <p:spPr>
          <a:xfrm>
            <a:off x="11153775" y="3993853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DID-ILS-DES-FMECAR</a:t>
            </a:r>
          </a:p>
        </p:txBody>
      </p:sp>
      <p:sp>
        <p:nvSpPr>
          <p:cNvPr id="503" name="Flowchart: Document 502"/>
          <p:cNvSpPr/>
          <p:nvPr/>
        </p:nvSpPr>
        <p:spPr>
          <a:xfrm>
            <a:off x="9207880" y="5841912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DID-ENG-MGT-SSPP</a:t>
            </a:r>
          </a:p>
        </p:txBody>
      </p:sp>
      <p:sp>
        <p:nvSpPr>
          <p:cNvPr id="504" name="Flowchart: Document 503"/>
          <p:cNvSpPr/>
          <p:nvPr/>
        </p:nvSpPr>
        <p:spPr>
          <a:xfrm>
            <a:off x="9207975" y="645092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DID-ENG-SOL-SCR</a:t>
            </a:r>
          </a:p>
        </p:txBody>
      </p:sp>
      <p:cxnSp>
        <p:nvCxnSpPr>
          <p:cNvPr id="2180" name="Shape 523"/>
          <p:cNvCxnSpPr>
            <a:cxnSpLocks noChangeShapeType="1"/>
            <a:stCxn id="512" idx="0"/>
            <a:endCxn id="501" idx="1"/>
          </p:cNvCxnSpPr>
          <p:nvPr/>
        </p:nvCxnSpPr>
        <p:spPr bwMode="auto">
          <a:xfrm rot="5400000" flipH="1" flipV="1">
            <a:off x="9039239" y="4005067"/>
            <a:ext cx="75406" cy="26168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81" name="Shape 527"/>
          <p:cNvCxnSpPr>
            <a:cxnSpLocks noChangeShapeType="1"/>
          </p:cNvCxnSpPr>
          <p:nvPr/>
        </p:nvCxnSpPr>
        <p:spPr bwMode="auto">
          <a:xfrm>
            <a:off x="10909300" y="4101803"/>
            <a:ext cx="2444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82" name="Shape 532"/>
          <p:cNvCxnSpPr>
            <a:cxnSpLocks noChangeShapeType="1"/>
            <a:stCxn id="512" idx="4"/>
            <a:endCxn id="503" idx="1"/>
          </p:cNvCxnSpPr>
          <p:nvPr/>
        </p:nvCxnSpPr>
        <p:spPr bwMode="auto">
          <a:xfrm rot="16200000" flipH="1">
            <a:off x="8215596" y="4940116"/>
            <a:ext cx="1722788" cy="26178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83" name="Shape 535"/>
          <p:cNvCxnSpPr>
            <a:cxnSpLocks noChangeShapeType="1"/>
            <a:stCxn id="512" idx="4"/>
            <a:endCxn id="504" idx="1"/>
          </p:cNvCxnSpPr>
          <p:nvPr/>
        </p:nvCxnSpPr>
        <p:spPr bwMode="auto">
          <a:xfrm rot="16200000" flipH="1">
            <a:off x="7911135" y="5244576"/>
            <a:ext cx="2331804" cy="26187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84" name="Shape 538"/>
          <p:cNvCxnSpPr>
            <a:cxnSpLocks noChangeShapeType="1"/>
            <a:stCxn id="512" idx="4"/>
            <a:endCxn id="499" idx="1"/>
          </p:cNvCxnSpPr>
          <p:nvPr/>
        </p:nvCxnSpPr>
        <p:spPr bwMode="auto">
          <a:xfrm rot="16200000" flipH="1">
            <a:off x="7403961" y="5751750"/>
            <a:ext cx="3345772" cy="26149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85" name="Shape 541"/>
          <p:cNvCxnSpPr>
            <a:cxnSpLocks noChangeShapeType="1"/>
            <a:stCxn id="415" idx="2"/>
            <a:endCxn id="496" idx="1"/>
          </p:cNvCxnSpPr>
          <p:nvPr/>
        </p:nvCxnSpPr>
        <p:spPr bwMode="auto">
          <a:xfrm>
            <a:off x="8694225" y="896938"/>
            <a:ext cx="506925" cy="1428764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86" name="Shape 544"/>
          <p:cNvCxnSpPr>
            <a:cxnSpLocks noChangeShapeType="1"/>
            <a:stCxn id="512" idx="4"/>
            <a:endCxn id="466" idx="1"/>
          </p:cNvCxnSpPr>
          <p:nvPr/>
        </p:nvCxnSpPr>
        <p:spPr bwMode="auto">
          <a:xfrm rot="16200000" flipH="1">
            <a:off x="7606787" y="5548925"/>
            <a:ext cx="2940027" cy="26140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87" name="TextBox 547"/>
          <p:cNvSpPr txBox="1">
            <a:spLocks noChangeArrowheads="1"/>
          </p:cNvSpPr>
          <p:nvPr/>
        </p:nvSpPr>
        <p:spPr bwMode="auto">
          <a:xfrm>
            <a:off x="9177338" y="3792488"/>
            <a:ext cx="12382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Systems Engineering </a:t>
            </a:r>
          </a:p>
        </p:txBody>
      </p:sp>
      <p:sp>
        <p:nvSpPr>
          <p:cNvPr id="2188" name="TextBox 548"/>
          <p:cNvSpPr txBox="1">
            <a:spLocks noChangeArrowheads="1"/>
          </p:cNvSpPr>
          <p:nvPr/>
        </p:nvSpPr>
        <p:spPr bwMode="auto">
          <a:xfrm>
            <a:off x="6616824" y="5044899"/>
            <a:ext cx="15335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Configuration Management</a:t>
            </a:r>
          </a:p>
        </p:txBody>
      </p:sp>
      <p:sp>
        <p:nvSpPr>
          <p:cNvPr id="555" name="Flowchart: Document 554"/>
          <p:cNvSpPr/>
          <p:nvPr/>
        </p:nvSpPr>
        <p:spPr>
          <a:xfrm>
            <a:off x="11153775" y="921831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DID-ILS-TNG-TSP</a:t>
            </a:r>
          </a:p>
        </p:txBody>
      </p:sp>
      <p:sp>
        <p:nvSpPr>
          <p:cNvPr id="556" name="Flowchart: Document 555"/>
          <p:cNvSpPr/>
          <p:nvPr/>
        </p:nvSpPr>
        <p:spPr>
          <a:xfrm>
            <a:off x="11153775" y="900241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DID-ILS-TNG-TEL</a:t>
            </a:r>
          </a:p>
        </p:txBody>
      </p:sp>
      <p:sp>
        <p:nvSpPr>
          <p:cNvPr id="557" name="Flowchart: Document 556"/>
          <p:cNvSpPr/>
          <p:nvPr/>
        </p:nvSpPr>
        <p:spPr>
          <a:xfrm>
            <a:off x="11153775" y="878334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DID-ILS-TNG-LMP</a:t>
            </a:r>
          </a:p>
        </p:txBody>
      </p:sp>
      <p:cxnSp>
        <p:nvCxnSpPr>
          <p:cNvPr id="2192" name="Shape 559"/>
          <p:cNvCxnSpPr>
            <a:cxnSpLocks noChangeShapeType="1"/>
            <a:stCxn id="543" idx="4"/>
            <a:endCxn id="556" idx="1"/>
          </p:cNvCxnSpPr>
          <p:nvPr/>
        </p:nvCxnSpPr>
        <p:spPr bwMode="auto">
          <a:xfrm rot="16200000" flipH="1">
            <a:off x="8381996" y="6320329"/>
            <a:ext cx="5299621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3" name="Shape 560"/>
          <p:cNvCxnSpPr>
            <a:cxnSpLocks noChangeShapeType="1"/>
            <a:stCxn id="543" idx="4"/>
            <a:endCxn id="557" idx="1"/>
          </p:cNvCxnSpPr>
          <p:nvPr/>
        </p:nvCxnSpPr>
        <p:spPr bwMode="auto">
          <a:xfrm rot="16200000" flipH="1">
            <a:off x="8491533" y="6210792"/>
            <a:ext cx="508054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4" name="Shape 561"/>
          <p:cNvCxnSpPr>
            <a:cxnSpLocks noChangeShapeType="1"/>
            <a:stCxn id="543" idx="4"/>
            <a:endCxn id="555" idx="1"/>
          </p:cNvCxnSpPr>
          <p:nvPr/>
        </p:nvCxnSpPr>
        <p:spPr bwMode="auto">
          <a:xfrm rot="16200000" flipH="1">
            <a:off x="8274046" y="6428279"/>
            <a:ext cx="5515521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95" name="TextBox 567"/>
          <p:cNvSpPr txBox="1">
            <a:spLocks noChangeArrowheads="1"/>
          </p:cNvSpPr>
          <p:nvPr/>
        </p:nvSpPr>
        <p:spPr bwMode="auto">
          <a:xfrm>
            <a:off x="6780986" y="6096744"/>
            <a:ext cx="13795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Verification &amp; Validation</a:t>
            </a:r>
          </a:p>
        </p:txBody>
      </p:sp>
      <p:sp>
        <p:nvSpPr>
          <p:cNvPr id="576" name="Oval 575"/>
          <p:cNvSpPr/>
          <p:nvPr/>
        </p:nvSpPr>
        <p:spPr>
          <a:xfrm flipH="1">
            <a:off x="8389987" y="6437132"/>
            <a:ext cx="44450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2197" name="Shape 576"/>
          <p:cNvCxnSpPr>
            <a:cxnSpLocks noChangeShapeType="1"/>
            <a:stCxn id="415" idx="2"/>
            <a:endCxn id="450" idx="1"/>
          </p:cNvCxnSpPr>
          <p:nvPr/>
        </p:nvCxnSpPr>
        <p:spPr bwMode="auto">
          <a:xfrm>
            <a:off x="8694225" y="896938"/>
            <a:ext cx="506925" cy="229334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8" name="Shape 577"/>
          <p:cNvCxnSpPr>
            <a:cxnSpLocks noChangeShapeType="1"/>
            <a:stCxn id="415" idx="2"/>
            <a:endCxn id="463" idx="1"/>
          </p:cNvCxnSpPr>
          <p:nvPr/>
        </p:nvCxnSpPr>
        <p:spPr bwMode="auto">
          <a:xfrm>
            <a:off x="8694225" y="896938"/>
            <a:ext cx="506925" cy="988938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99" name="Shape 578"/>
          <p:cNvCxnSpPr>
            <a:cxnSpLocks noChangeShapeType="1"/>
            <a:stCxn id="415" idx="2"/>
            <a:endCxn id="468" idx="1"/>
          </p:cNvCxnSpPr>
          <p:nvPr/>
        </p:nvCxnSpPr>
        <p:spPr bwMode="auto">
          <a:xfrm>
            <a:off x="8694225" y="896938"/>
            <a:ext cx="506925" cy="2508446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00" name="Shape 579"/>
          <p:cNvCxnSpPr>
            <a:cxnSpLocks noChangeShapeType="1"/>
            <a:stCxn id="543" idx="4"/>
            <a:endCxn id="482" idx="1"/>
          </p:cNvCxnSpPr>
          <p:nvPr/>
        </p:nvCxnSpPr>
        <p:spPr bwMode="auto">
          <a:xfrm rot="16200000" flipH="1">
            <a:off x="8599483" y="6102842"/>
            <a:ext cx="486464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01" name="Shape 580"/>
          <p:cNvCxnSpPr>
            <a:cxnSpLocks noChangeShapeType="1"/>
            <a:stCxn id="543" idx="4"/>
            <a:endCxn id="486" idx="1"/>
          </p:cNvCxnSpPr>
          <p:nvPr/>
        </p:nvCxnSpPr>
        <p:spPr bwMode="auto">
          <a:xfrm rot="16200000" flipH="1">
            <a:off x="9262264" y="5440061"/>
            <a:ext cx="3539084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02" name="Shape 589"/>
          <p:cNvCxnSpPr>
            <a:cxnSpLocks noChangeShapeType="1"/>
            <a:stCxn id="576" idx="0"/>
            <a:endCxn id="487" idx="3"/>
          </p:cNvCxnSpPr>
          <p:nvPr/>
        </p:nvCxnSpPr>
        <p:spPr bwMode="auto">
          <a:xfrm rot="16200000" flipV="1">
            <a:off x="8233411" y="6258330"/>
            <a:ext cx="53007" cy="30459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04" name="Elbow Connector 616"/>
          <p:cNvCxnSpPr>
            <a:cxnSpLocks noChangeShapeType="1"/>
            <a:stCxn id="543" idx="4"/>
            <a:endCxn id="481" idx="1"/>
          </p:cNvCxnSpPr>
          <p:nvPr/>
        </p:nvCxnSpPr>
        <p:spPr bwMode="auto">
          <a:xfrm rot="16200000" flipH="1">
            <a:off x="10777533" y="3924792"/>
            <a:ext cx="50854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3" name="Oval 622"/>
          <p:cNvSpPr/>
          <p:nvPr/>
        </p:nvSpPr>
        <p:spPr>
          <a:xfrm flipH="1">
            <a:off x="10893425" y="878260"/>
            <a:ext cx="36000" cy="36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2206" name="Shape 624"/>
          <p:cNvCxnSpPr>
            <a:cxnSpLocks noChangeShapeType="1"/>
            <a:stCxn id="623" idx="0"/>
            <a:endCxn id="489" idx="1"/>
          </p:cNvCxnSpPr>
          <p:nvPr/>
        </p:nvCxnSpPr>
        <p:spPr bwMode="auto">
          <a:xfrm rot="5400000" flipH="1" flipV="1">
            <a:off x="10980820" y="705305"/>
            <a:ext cx="103560" cy="2423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07" name="Shape 627"/>
          <p:cNvCxnSpPr>
            <a:cxnSpLocks noChangeShapeType="1"/>
            <a:stCxn id="623" idx="4"/>
            <a:endCxn id="490" idx="1"/>
          </p:cNvCxnSpPr>
          <p:nvPr/>
        </p:nvCxnSpPr>
        <p:spPr bwMode="auto">
          <a:xfrm rot="16200000" flipH="1">
            <a:off x="10994430" y="831255"/>
            <a:ext cx="76340" cy="2423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08" name="Shape 637"/>
          <p:cNvCxnSpPr>
            <a:cxnSpLocks noChangeShapeType="1"/>
            <a:stCxn id="512" idx="4"/>
            <a:endCxn id="500" idx="1"/>
          </p:cNvCxnSpPr>
          <p:nvPr/>
        </p:nvCxnSpPr>
        <p:spPr bwMode="auto">
          <a:xfrm rot="16200000" flipH="1">
            <a:off x="7505643" y="5650069"/>
            <a:ext cx="3142504" cy="26159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5" name="Flowchart: Document 644"/>
          <p:cNvSpPr/>
          <p:nvPr/>
        </p:nvSpPr>
        <p:spPr>
          <a:xfrm>
            <a:off x="9208070" y="4210988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DID-ENG-HW-DWGS</a:t>
            </a:r>
          </a:p>
        </p:txBody>
      </p:sp>
      <p:sp>
        <p:nvSpPr>
          <p:cNvPr id="646" name="Flowchart: Document 645"/>
          <p:cNvSpPr/>
          <p:nvPr/>
        </p:nvSpPr>
        <p:spPr>
          <a:xfrm>
            <a:off x="11153775" y="7887990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DID-ILS-TDATA-MTDI</a:t>
            </a:r>
          </a:p>
        </p:txBody>
      </p:sp>
      <p:sp>
        <p:nvSpPr>
          <p:cNvPr id="647" name="Flowchart: Document 646"/>
          <p:cNvSpPr/>
          <p:nvPr/>
        </p:nvSpPr>
        <p:spPr>
          <a:xfrm>
            <a:off x="11153775" y="7672090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DID-ILS-TDATA-PUBPACK</a:t>
            </a:r>
          </a:p>
        </p:txBody>
      </p:sp>
      <p:sp>
        <p:nvSpPr>
          <p:cNvPr id="2212" name="TextBox 658"/>
          <p:cNvSpPr txBox="1">
            <a:spLocks noChangeArrowheads="1"/>
          </p:cNvSpPr>
          <p:nvPr/>
        </p:nvSpPr>
        <p:spPr bwMode="auto">
          <a:xfrm>
            <a:off x="11009313" y="3360440"/>
            <a:ext cx="15224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Integrated Logistic Support</a:t>
            </a:r>
          </a:p>
        </p:txBody>
      </p:sp>
      <p:cxnSp>
        <p:nvCxnSpPr>
          <p:cNvPr id="2213" name="Shape 659"/>
          <p:cNvCxnSpPr>
            <a:cxnSpLocks noChangeShapeType="1"/>
            <a:stCxn id="512" idx="4"/>
            <a:endCxn id="645" idx="1"/>
          </p:cNvCxnSpPr>
          <p:nvPr/>
        </p:nvCxnSpPr>
        <p:spPr bwMode="auto">
          <a:xfrm rot="16200000" flipH="1">
            <a:off x="9031550" y="4124162"/>
            <a:ext cx="91070" cy="26197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4" name="Shape 660"/>
          <p:cNvCxnSpPr>
            <a:cxnSpLocks noChangeShapeType="1"/>
            <a:stCxn id="543" idx="4"/>
            <a:endCxn id="646" idx="1"/>
          </p:cNvCxnSpPr>
          <p:nvPr/>
        </p:nvCxnSpPr>
        <p:spPr bwMode="auto">
          <a:xfrm rot="16200000" flipH="1">
            <a:off x="8938811" y="5763514"/>
            <a:ext cx="4185990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5" name="Elbow Connector 519"/>
          <p:cNvCxnSpPr>
            <a:cxnSpLocks noChangeShapeType="1"/>
            <a:stCxn id="543" idx="4"/>
            <a:endCxn id="647" idx="1"/>
          </p:cNvCxnSpPr>
          <p:nvPr/>
        </p:nvCxnSpPr>
        <p:spPr bwMode="auto">
          <a:xfrm rot="16200000" flipH="1">
            <a:off x="9046761" y="5655564"/>
            <a:ext cx="3970090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6" name="Shape 678"/>
          <p:cNvCxnSpPr>
            <a:cxnSpLocks noChangeShapeType="1"/>
            <a:stCxn id="472" idx="1"/>
            <a:endCxn id="543" idx="4"/>
          </p:cNvCxnSpPr>
          <p:nvPr/>
        </p:nvCxnSpPr>
        <p:spPr bwMode="auto">
          <a:xfrm rot="10800000">
            <a:off x="10909839" y="3792488"/>
            <a:ext cx="243937" cy="440189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7" name="Elbow Connector 519"/>
          <p:cNvCxnSpPr>
            <a:cxnSpLocks noChangeShapeType="1"/>
            <a:stCxn id="623" idx="4"/>
            <a:endCxn id="493" idx="1"/>
          </p:cNvCxnSpPr>
          <p:nvPr/>
        </p:nvCxnSpPr>
        <p:spPr bwMode="auto">
          <a:xfrm rot="16200000" flipH="1">
            <a:off x="10886480" y="939205"/>
            <a:ext cx="292240" cy="2423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8" name="Shape 689"/>
          <p:cNvCxnSpPr>
            <a:cxnSpLocks noChangeShapeType="1"/>
            <a:stCxn id="623" idx="4"/>
            <a:endCxn id="492" idx="1"/>
          </p:cNvCxnSpPr>
          <p:nvPr/>
        </p:nvCxnSpPr>
        <p:spPr bwMode="auto">
          <a:xfrm rot="16200000" flipH="1">
            <a:off x="10682486" y="1143199"/>
            <a:ext cx="700228" cy="2423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19" name="Elbow Connector 519"/>
          <p:cNvCxnSpPr>
            <a:cxnSpLocks noChangeShapeType="1"/>
            <a:stCxn id="415" idx="2"/>
            <a:endCxn id="438" idx="1"/>
          </p:cNvCxnSpPr>
          <p:nvPr/>
        </p:nvCxnSpPr>
        <p:spPr bwMode="auto">
          <a:xfrm flipV="1">
            <a:off x="8694225" y="775296"/>
            <a:ext cx="506925" cy="121642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20" name="Shape 716"/>
          <p:cNvCxnSpPr>
            <a:cxnSpLocks noChangeShapeType="1"/>
            <a:stCxn id="495" idx="1"/>
            <a:endCxn id="415" idx="2"/>
          </p:cNvCxnSpPr>
          <p:nvPr/>
        </p:nvCxnSpPr>
        <p:spPr bwMode="auto">
          <a:xfrm rot="10800000">
            <a:off x="8694226" y="896938"/>
            <a:ext cx="506925" cy="2724346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21" name="TextBox 741"/>
          <p:cNvSpPr txBox="1">
            <a:spLocks noChangeArrowheads="1"/>
          </p:cNvSpPr>
          <p:nvPr/>
        </p:nvSpPr>
        <p:spPr bwMode="auto">
          <a:xfrm>
            <a:off x="11161713" y="480219"/>
            <a:ext cx="12763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General Requirements</a:t>
            </a:r>
          </a:p>
        </p:txBody>
      </p:sp>
      <p:cxnSp>
        <p:nvCxnSpPr>
          <p:cNvPr id="2222" name="Elbow Connector 519"/>
          <p:cNvCxnSpPr>
            <a:cxnSpLocks noChangeShapeType="1"/>
            <a:stCxn id="415" idx="2"/>
            <a:endCxn id="471" idx="1"/>
          </p:cNvCxnSpPr>
          <p:nvPr/>
        </p:nvCxnSpPr>
        <p:spPr bwMode="auto">
          <a:xfrm>
            <a:off x="8694225" y="896938"/>
            <a:ext cx="506925" cy="122039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23" name="Elbow Connector 519"/>
          <p:cNvCxnSpPr>
            <a:cxnSpLocks noChangeShapeType="1"/>
            <a:stCxn id="415" idx="2"/>
            <a:endCxn id="480" idx="1"/>
          </p:cNvCxnSpPr>
          <p:nvPr/>
        </p:nvCxnSpPr>
        <p:spPr bwMode="auto">
          <a:xfrm flipV="1">
            <a:off x="8694225" y="548284"/>
            <a:ext cx="506925" cy="348654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28" name="Text Box 53"/>
          <p:cNvSpPr txBox="1">
            <a:spLocks noChangeArrowheads="1"/>
          </p:cNvSpPr>
          <p:nvPr/>
        </p:nvSpPr>
        <p:spPr bwMode="auto">
          <a:xfrm>
            <a:off x="644972" y="4686622"/>
            <a:ext cx="1866900" cy="41275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 dirty="0">
                <a:latin typeface="Lucida Sans" pitchFamily="34" charset="0"/>
              </a:rPr>
              <a:t>Preliminary Pages</a:t>
            </a:r>
            <a:br>
              <a:rPr lang="en-AU" altLang="en-US" sz="1000" dirty="0">
                <a:latin typeface="Lucida Sans" pitchFamily="34" charset="0"/>
              </a:rPr>
            </a:br>
            <a:r>
              <a:rPr lang="en-AU" altLang="en-US" sz="1000" dirty="0">
                <a:latin typeface="Lucida Sans" pitchFamily="34" charset="0"/>
              </a:rPr>
              <a:t>(Part 0)</a:t>
            </a:r>
          </a:p>
        </p:txBody>
      </p:sp>
      <p:sp>
        <p:nvSpPr>
          <p:cNvPr id="2229" name="Text Box 55"/>
          <p:cNvSpPr txBox="1">
            <a:spLocks noChangeArrowheads="1"/>
          </p:cNvSpPr>
          <p:nvPr/>
        </p:nvSpPr>
        <p:spPr bwMode="auto">
          <a:xfrm>
            <a:off x="568152" y="690563"/>
            <a:ext cx="2232025" cy="41275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>
                <a:latin typeface="Lucida Sans" pitchFamily="34" charset="0"/>
              </a:rPr>
              <a:t>Conditions of Tender</a:t>
            </a:r>
            <a:br>
              <a:rPr lang="en-AU" altLang="en-US" sz="1000">
                <a:latin typeface="Lucida Sans" pitchFamily="34" charset="0"/>
              </a:rPr>
            </a:br>
            <a:r>
              <a:rPr lang="en-AU" altLang="en-US" sz="1000">
                <a:latin typeface="Lucida Sans" pitchFamily="34" charset="0"/>
              </a:rPr>
              <a:t>(Part 1)</a:t>
            </a:r>
          </a:p>
        </p:txBody>
      </p:sp>
      <p:sp>
        <p:nvSpPr>
          <p:cNvPr id="2230" name="TextBox 752"/>
          <p:cNvSpPr txBox="1">
            <a:spLocks noChangeArrowheads="1"/>
          </p:cNvSpPr>
          <p:nvPr/>
        </p:nvSpPr>
        <p:spPr bwMode="auto">
          <a:xfrm>
            <a:off x="9234488" y="254596"/>
            <a:ext cx="11890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Project Management</a:t>
            </a:r>
          </a:p>
        </p:txBody>
      </p:sp>
      <p:sp>
        <p:nvSpPr>
          <p:cNvPr id="2231" name="Text Box 71"/>
          <p:cNvSpPr txBox="1">
            <a:spLocks noChangeArrowheads="1"/>
          </p:cNvSpPr>
          <p:nvPr/>
        </p:nvSpPr>
        <p:spPr bwMode="auto">
          <a:xfrm>
            <a:off x="3377357" y="2352005"/>
            <a:ext cx="2087563" cy="3603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F: Australian Industry Capability</a:t>
            </a:r>
          </a:p>
        </p:txBody>
      </p:sp>
      <p:sp>
        <p:nvSpPr>
          <p:cNvPr id="2232" name="Text Box 72"/>
          <p:cNvSpPr txBox="1">
            <a:spLocks noChangeArrowheads="1"/>
          </p:cNvSpPr>
          <p:nvPr/>
        </p:nvSpPr>
        <p:spPr bwMode="auto">
          <a:xfrm>
            <a:off x="3377431" y="2784376"/>
            <a:ext cx="2087563" cy="3587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625475" indent="-6254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1090613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49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906588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314575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7717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2289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6861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1433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717550" indent="-717550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G: </a:t>
            </a:r>
            <a:r>
              <a:rPr lang="en-US" altLang="en-US" sz="800" dirty="0">
                <a:latin typeface="Lucida Sans" pitchFamily="34" charset="0"/>
              </a:rPr>
              <a:t>Technical Data and Software Rights Schedule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233" name="TextBox 759"/>
          <p:cNvSpPr txBox="1">
            <a:spLocks noChangeArrowheads="1"/>
          </p:cNvSpPr>
          <p:nvPr/>
        </p:nvSpPr>
        <p:spPr bwMode="auto">
          <a:xfrm>
            <a:off x="407988" y="6781283"/>
            <a:ext cx="2966946" cy="2411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36000" bIns="36000">
            <a:spAutoFit/>
          </a:bodyPr>
          <a:lstStyle>
            <a:lvl1pPr marL="85725" indent="-85725"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Diagram included in the </a:t>
            </a: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ASDEFCON (Strategic Materiel)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files, ASDEFCON website.  </a:t>
            </a: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Search “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ASDEFCON” </a:t>
            </a: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on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DPN.</a:t>
            </a:r>
          </a:p>
          <a:p>
            <a:pPr eaLnBrk="1" hangingPunct="1">
              <a:buFont typeface="Arial" charset="0"/>
              <a:buChar char="•"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Diagram </a:t>
            </a: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does not show:</a:t>
            </a: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	Annexes (including forms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) </a:t>
            </a: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to Attachments, data items without DIDs (</a:t>
            </a:r>
            <a:r>
              <a:rPr lang="en-AU" altLang="en-US" sz="800" dirty="0" err="1">
                <a:solidFill>
                  <a:srgbClr val="000000"/>
                </a:solidFill>
                <a:latin typeface="Lucida Sans" pitchFamily="34" charset="0"/>
              </a:rPr>
              <a:t>eg</a:t>
            </a: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, Risk Register) or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reference documents.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All DIDs are included in the Contract through the CDRL.  DIDs are shown in reference to the resulting data items.</a:t>
            </a:r>
          </a:p>
          <a:p>
            <a:pPr eaLnBrk="1" hangingPunct="1">
              <a:buFont typeface="Arial" charset="0"/>
              <a:buChar char="•"/>
            </a:pP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Key:</a:t>
            </a:r>
          </a:p>
          <a:p>
            <a:pPr eaLnBrk="1" hangingPunct="1">
              <a:buFont typeface="Arial" charset="0"/>
              <a:buChar char="•"/>
            </a:pP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  <a:p>
            <a:pPr eaLnBrk="1" hangingPunct="1">
              <a:buFont typeface="Arial" charset="0"/>
              <a:buChar char="•"/>
            </a:pP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Help </a:t>
            </a: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desk support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:</a:t>
            </a: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  <a:hlinkClick r:id="rId2"/>
              </a:rPr>
              <a:t>procurement.ASDEFCON@defence.gov.au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	(for the COC and commercial components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)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	</a:t>
            </a: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  <a:hlinkClick r:id="rId3"/>
              </a:rPr>
              <a:t>ASDEFCONSOW.Support@defence.gov.au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	(for the SOW and technical components)</a:t>
            </a:r>
          </a:p>
          <a:p>
            <a:pPr marL="0" indent="0" eaLnBrk="1" hangingPunct="1"/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© Copyright Commonwealth of Australia,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2024.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78" name="Flowchart: Document 277"/>
          <p:cNvSpPr/>
          <p:nvPr/>
        </p:nvSpPr>
        <p:spPr>
          <a:xfrm>
            <a:off x="9201150" y="136108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DID-PM-MGT-PIP</a:t>
            </a:r>
          </a:p>
        </p:txBody>
      </p:sp>
      <p:sp>
        <p:nvSpPr>
          <p:cNvPr id="281" name="Flowchart: Document 280"/>
          <p:cNvSpPr/>
          <p:nvPr/>
        </p:nvSpPr>
        <p:spPr>
          <a:xfrm>
            <a:off x="9208165" y="5433784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DID-ENG-MGT-SIP</a:t>
            </a:r>
          </a:p>
        </p:txBody>
      </p:sp>
      <p:cxnSp>
        <p:nvCxnSpPr>
          <p:cNvPr id="2238" name="Shape 523"/>
          <p:cNvCxnSpPr>
            <a:cxnSpLocks noChangeShapeType="1"/>
            <a:stCxn id="512" idx="4"/>
            <a:endCxn id="281" idx="1"/>
          </p:cNvCxnSpPr>
          <p:nvPr/>
        </p:nvCxnSpPr>
        <p:spPr bwMode="auto">
          <a:xfrm rot="16200000" flipH="1">
            <a:off x="8419802" y="4735909"/>
            <a:ext cx="1314660" cy="26206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39" name="Elbow Connector 289"/>
          <p:cNvCxnSpPr>
            <a:cxnSpLocks noChangeShapeType="1"/>
            <a:stCxn id="543" idx="4"/>
            <a:endCxn id="483" idx="1"/>
          </p:cNvCxnSpPr>
          <p:nvPr/>
        </p:nvCxnSpPr>
        <p:spPr bwMode="auto">
          <a:xfrm rot="16200000" flipH="1">
            <a:off x="9154711" y="5547614"/>
            <a:ext cx="3754190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40" name="Shape 627"/>
          <p:cNvCxnSpPr>
            <a:cxnSpLocks noChangeShapeType="1"/>
            <a:stCxn id="415" idx="2"/>
            <a:endCxn id="278" idx="1"/>
          </p:cNvCxnSpPr>
          <p:nvPr/>
        </p:nvCxnSpPr>
        <p:spPr bwMode="auto">
          <a:xfrm>
            <a:off x="8694225" y="896938"/>
            <a:ext cx="506925" cy="554633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41" name="Shape 627"/>
          <p:cNvCxnSpPr>
            <a:cxnSpLocks noChangeShapeType="1"/>
            <a:stCxn id="415" idx="2"/>
            <a:endCxn id="477" idx="1"/>
          </p:cNvCxnSpPr>
          <p:nvPr/>
        </p:nvCxnSpPr>
        <p:spPr bwMode="auto">
          <a:xfrm>
            <a:off x="8694225" y="896938"/>
            <a:ext cx="506925" cy="337939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42" name="Text Box 84"/>
          <p:cNvSpPr txBox="1">
            <a:spLocks noChangeArrowheads="1"/>
          </p:cNvSpPr>
          <p:nvPr/>
        </p:nvSpPr>
        <p:spPr bwMode="auto">
          <a:xfrm>
            <a:off x="784052" y="1200150"/>
            <a:ext cx="2016125" cy="287338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2788" indent="-712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A: Tender Data</a:t>
            </a:r>
            <a:r>
              <a:rPr lang="en-US" altLang="en-US" sz="800" dirty="0">
                <a:latin typeface="Lucida Sans" pitchFamily="34" charset="0"/>
              </a:rPr>
              <a:t> </a:t>
            </a:r>
            <a:r>
              <a:rPr lang="en-AU" altLang="en-US" sz="800" dirty="0">
                <a:latin typeface="Lucida Sans" pitchFamily="34" charset="0"/>
              </a:rPr>
              <a:t>Requirements List </a:t>
            </a:r>
          </a:p>
        </p:txBody>
      </p:sp>
      <p:cxnSp>
        <p:nvCxnSpPr>
          <p:cNvPr id="357" name="Shape 222"/>
          <p:cNvCxnSpPr>
            <a:stCxn id="356" idx="2"/>
            <a:endCxn id="369" idx="1"/>
          </p:cNvCxnSpPr>
          <p:nvPr/>
        </p:nvCxnSpPr>
        <p:spPr>
          <a:xfrm rot="16200000" flipH="1">
            <a:off x="1124285" y="2709478"/>
            <a:ext cx="161702" cy="1674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Flowchart: Document 368"/>
          <p:cNvSpPr/>
          <p:nvPr/>
        </p:nvSpPr>
        <p:spPr>
          <a:xfrm>
            <a:off x="1288877" y="2784376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TDID-FIN-LCC-TLCCM</a:t>
            </a:r>
          </a:p>
        </p:txBody>
      </p:sp>
      <p:cxnSp>
        <p:nvCxnSpPr>
          <p:cNvPr id="2245" name="Shape 321"/>
          <p:cNvCxnSpPr>
            <a:cxnSpLocks noChangeShapeType="1"/>
            <a:stCxn id="306" idx="2"/>
            <a:endCxn id="2318" idx="1"/>
          </p:cNvCxnSpPr>
          <p:nvPr/>
        </p:nvCxnSpPr>
        <p:spPr bwMode="auto">
          <a:xfrm rot="16200000" flipH="1">
            <a:off x="4829688" y="2291969"/>
            <a:ext cx="2616076" cy="23876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5" name="Oval 414"/>
          <p:cNvSpPr/>
          <p:nvPr/>
        </p:nvSpPr>
        <p:spPr>
          <a:xfrm flipH="1">
            <a:off x="8658225" y="878938"/>
            <a:ext cx="36000" cy="36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2249" name="Shape 627"/>
          <p:cNvCxnSpPr>
            <a:cxnSpLocks noChangeShapeType="1"/>
            <a:stCxn id="623" idx="4"/>
            <a:endCxn id="333" idx="1"/>
          </p:cNvCxnSpPr>
          <p:nvPr/>
        </p:nvCxnSpPr>
        <p:spPr bwMode="auto">
          <a:xfrm rot="16200000" flipH="1">
            <a:off x="10786071" y="1039614"/>
            <a:ext cx="493059" cy="2423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" name="Flowchart: Document 439"/>
          <p:cNvSpPr/>
          <p:nvPr/>
        </p:nvSpPr>
        <p:spPr>
          <a:xfrm>
            <a:off x="9201150" y="2012082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DID-PM-STAT-EVPR</a:t>
            </a:r>
          </a:p>
        </p:txBody>
      </p:sp>
      <p:cxnSp>
        <p:nvCxnSpPr>
          <p:cNvPr id="2251" name="Shape 577"/>
          <p:cNvCxnSpPr>
            <a:cxnSpLocks noChangeShapeType="1"/>
            <a:stCxn id="415" idx="2"/>
            <a:endCxn id="440" idx="1"/>
          </p:cNvCxnSpPr>
          <p:nvPr/>
        </p:nvCxnSpPr>
        <p:spPr bwMode="auto">
          <a:xfrm>
            <a:off x="8694225" y="896938"/>
            <a:ext cx="506925" cy="1204838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1" name="Flowchart: Document 450"/>
          <p:cNvSpPr/>
          <p:nvPr/>
        </p:nvSpPr>
        <p:spPr>
          <a:xfrm>
            <a:off x="9201150" y="2886271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DID-PM-LCC-LCCRM</a:t>
            </a:r>
          </a:p>
        </p:txBody>
      </p:sp>
      <p:cxnSp>
        <p:nvCxnSpPr>
          <p:cNvPr id="2256" name="Shape 579"/>
          <p:cNvCxnSpPr>
            <a:cxnSpLocks noChangeShapeType="1"/>
            <a:stCxn id="415" idx="2"/>
            <a:endCxn id="462" idx="1"/>
          </p:cNvCxnSpPr>
          <p:nvPr/>
        </p:nvCxnSpPr>
        <p:spPr bwMode="auto">
          <a:xfrm>
            <a:off x="8694225" y="896938"/>
            <a:ext cx="506925" cy="1863921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7" name="Shape 579"/>
          <p:cNvCxnSpPr>
            <a:cxnSpLocks noChangeShapeType="1"/>
            <a:stCxn id="415" idx="2"/>
            <a:endCxn id="451" idx="1"/>
          </p:cNvCxnSpPr>
          <p:nvPr/>
        </p:nvCxnSpPr>
        <p:spPr bwMode="auto">
          <a:xfrm>
            <a:off x="8694225" y="896938"/>
            <a:ext cx="506925" cy="2079821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5" name="Rectangle 504"/>
          <p:cNvSpPr/>
          <p:nvPr/>
        </p:nvSpPr>
        <p:spPr>
          <a:xfrm>
            <a:off x="432443" y="6440549"/>
            <a:ext cx="49212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507" name="Flowchart: Document 506"/>
          <p:cNvSpPr/>
          <p:nvPr/>
        </p:nvSpPr>
        <p:spPr>
          <a:xfrm>
            <a:off x="6615882" y="148907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DID-ENG-DEF-SS</a:t>
            </a:r>
          </a:p>
        </p:txBody>
      </p:sp>
      <p:sp>
        <p:nvSpPr>
          <p:cNvPr id="508" name="Rectangle 507"/>
          <p:cNvSpPr/>
          <p:nvPr/>
        </p:nvSpPr>
        <p:spPr>
          <a:xfrm>
            <a:off x="6399982" y="1344613"/>
            <a:ext cx="49212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509" name="Shape 217"/>
          <p:cNvCxnSpPr>
            <a:stCxn id="508" idx="2"/>
            <a:endCxn id="507" idx="1"/>
          </p:cNvCxnSpPr>
          <p:nvPr/>
        </p:nvCxnSpPr>
        <p:spPr>
          <a:xfrm rot="16200000" flipH="1">
            <a:off x="6426176" y="1388269"/>
            <a:ext cx="188912" cy="1905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4" name="Text Box 62"/>
          <p:cNvSpPr txBox="1">
            <a:spLocks noChangeArrowheads="1"/>
          </p:cNvSpPr>
          <p:nvPr/>
        </p:nvSpPr>
        <p:spPr bwMode="auto">
          <a:xfrm>
            <a:off x="6257107" y="2170113"/>
            <a:ext cx="1798637" cy="3238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9263" indent="-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44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32238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3037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3836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955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527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099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9671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B: Operational Concept Document</a:t>
            </a:r>
          </a:p>
        </p:txBody>
      </p:sp>
      <p:sp>
        <p:nvSpPr>
          <p:cNvPr id="510" name="Flowchart: Document 509"/>
          <p:cNvSpPr/>
          <p:nvPr/>
        </p:nvSpPr>
        <p:spPr>
          <a:xfrm>
            <a:off x="6615882" y="170497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DID-ILS-DEF-SSSPEC</a:t>
            </a:r>
          </a:p>
        </p:txBody>
      </p:sp>
      <p:cxnSp>
        <p:nvCxnSpPr>
          <p:cNvPr id="511" name="Shape 217"/>
          <p:cNvCxnSpPr>
            <a:stCxn id="508" idx="2"/>
            <a:endCxn id="510" idx="1"/>
          </p:cNvCxnSpPr>
          <p:nvPr/>
        </p:nvCxnSpPr>
        <p:spPr>
          <a:xfrm rot="16200000" flipH="1">
            <a:off x="6318226" y="1496219"/>
            <a:ext cx="404812" cy="1905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" name="Oval 511"/>
          <p:cNvSpPr/>
          <p:nvPr/>
        </p:nvSpPr>
        <p:spPr>
          <a:xfrm flipH="1">
            <a:off x="8928100" y="4173612"/>
            <a:ext cx="36000" cy="36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sp>
        <p:nvSpPr>
          <p:cNvPr id="516" name="Flowchart: Document 515"/>
          <p:cNvSpPr/>
          <p:nvPr/>
        </p:nvSpPr>
        <p:spPr>
          <a:xfrm>
            <a:off x="9208260" y="461752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DID-ENG-MGT-GP</a:t>
            </a:r>
          </a:p>
        </p:txBody>
      </p:sp>
      <p:sp>
        <p:nvSpPr>
          <p:cNvPr id="517" name="Flowchart: Document 516"/>
          <p:cNvSpPr/>
          <p:nvPr/>
        </p:nvSpPr>
        <p:spPr>
          <a:xfrm>
            <a:off x="9208355" y="4821592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DID-ENG-MGT-HEPP</a:t>
            </a:r>
          </a:p>
        </p:txBody>
      </p:sp>
      <p:cxnSp>
        <p:nvCxnSpPr>
          <p:cNvPr id="2271" name="Shape 659"/>
          <p:cNvCxnSpPr>
            <a:cxnSpLocks noChangeShapeType="1"/>
            <a:stCxn id="512" idx="4"/>
            <a:endCxn id="516" idx="1"/>
          </p:cNvCxnSpPr>
          <p:nvPr/>
        </p:nvCxnSpPr>
        <p:spPr bwMode="auto">
          <a:xfrm rot="16200000" flipH="1">
            <a:off x="8827978" y="4327734"/>
            <a:ext cx="498404" cy="26216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72" name="Shape 659"/>
          <p:cNvCxnSpPr>
            <a:cxnSpLocks noChangeShapeType="1"/>
            <a:stCxn id="512" idx="4"/>
            <a:endCxn id="517" idx="1"/>
          </p:cNvCxnSpPr>
          <p:nvPr/>
        </p:nvCxnSpPr>
        <p:spPr bwMode="auto">
          <a:xfrm rot="16200000" flipH="1">
            <a:off x="8725993" y="4429718"/>
            <a:ext cx="702468" cy="2622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2" name="Flowchart: Document 521"/>
          <p:cNvSpPr/>
          <p:nvPr/>
        </p:nvSpPr>
        <p:spPr>
          <a:xfrm>
            <a:off x="9208450" y="5229720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DID-ENG-MGT-IRMTP</a:t>
            </a:r>
          </a:p>
        </p:txBody>
      </p:sp>
      <p:cxnSp>
        <p:nvCxnSpPr>
          <p:cNvPr id="2274" name="Shape 659"/>
          <p:cNvCxnSpPr>
            <a:cxnSpLocks noChangeShapeType="1"/>
            <a:stCxn id="512" idx="4"/>
            <a:endCxn id="522" idx="1"/>
          </p:cNvCxnSpPr>
          <p:nvPr/>
        </p:nvCxnSpPr>
        <p:spPr bwMode="auto">
          <a:xfrm rot="16200000" flipH="1">
            <a:off x="8521977" y="4633735"/>
            <a:ext cx="1110596" cy="2623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9" name="Flowchart: Document 528"/>
          <p:cNvSpPr/>
          <p:nvPr/>
        </p:nvSpPr>
        <p:spPr>
          <a:xfrm>
            <a:off x="9201150" y="2460973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DID-PM-RVW-PACKAGE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cxnSp>
        <p:nvCxnSpPr>
          <p:cNvPr id="2276" name="Shape 541"/>
          <p:cNvCxnSpPr>
            <a:cxnSpLocks noChangeShapeType="1"/>
            <a:stCxn id="415" idx="2"/>
            <a:endCxn id="529" idx="1"/>
          </p:cNvCxnSpPr>
          <p:nvPr/>
        </p:nvCxnSpPr>
        <p:spPr bwMode="auto">
          <a:xfrm>
            <a:off x="8694225" y="896938"/>
            <a:ext cx="506925" cy="1653729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1" name="Flowchart: Document 530"/>
          <p:cNvSpPr/>
          <p:nvPr/>
        </p:nvSpPr>
        <p:spPr>
          <a:xfrm>
            <a:off x="6812215" y="7117307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DID-V&amp;V-DEF-PV&amp;VRP</a:t>
            </a:r>
          </a:p>
        </p:txBody>
      </p:sp>
      <p:sp>
        <p:nvSpPr>
          <p:cNvPr id="534" name="Flowchart: Document 533"/>
          <p:cNvSpPr/>
          <p:nvPr/>
        </p:nvSpPr>
        <p:spPr>
          <a:xfrm>
            <a:off x="9208545" y="6654992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DID-ENG-SOL-ECARS</a:t>
            </a:r>
          </a:p>
        </p:txBody>
      </p:sp>
      <p:sp>
        <p:nvSpPr>
          <p:cNvPr id="535" name="Flowchart: Document 534"/>
          <p:cNvSpPr/>
          <p:nvPr/>
        </p:nvSpPr>
        <p:spPr>
          <a:xfrm>
            <a:off x="9208640" y="6045976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DID-ENG-SOL-HAR</a:t>
            </a:r>
          </a:p>
        </p:txBody>
      </p:sp>
      <p:sp>
        <p:nvSpPr>
          <p:cNvPr id="537" name="Flowchart: Document 536"/>
          <p:cNvSpPr/>
          <p:nvPr/>
        </p:nvSpPr>
        <p:spPr>
          <a:xfrm>
            <a:off x="9208735" y="685746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DID-ENG-SOL-SAD</a:t>
            </a:r>
          </a:p>
        </p:txBody>
      </p:sp>
      <p:sp>
        <p:nvSpPr>
          <p:cNvPr id="538" name="Flowchart: Document 537"/>
          <p:cNvSpPr/>
          <p:nvPr/>
        </p:nvSpPr>
        <p:spPr>
          <a:xfrm>
            <a:off x="6615882" y="3955132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DID-ENG-SOL-TSREP</a:t>
            </a:r>
          </a:p>
        </p:txBody>
      </p:sp>
      <p:sp>
        <p:nvSpPr>
          <p:cNvPr id="540" name="Flowchart: Document 539"/>
          <p:cNvSpPr/>
          <p:nvPr/>
        </p:nvSpPr>
        <p:spPr>
          <a:xfrm>
            <a:off x="6617469" y="1917673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DID-ENG-TRACE-RTM</a:t>
            </a:r>
          </a:p>
        </p:txBody>
      </p:sp>
      <p:cxnSp>
        <p:nvCxnSpPr>
          <p:cNvPr id="541" name="Shape 217"/>
          <p:cNvCxnSpPr>
            <a:stCxn id="508" idx="2"/>
            <a:endCxn id="540" idx="1"/>
          </p:cNvCxnSpPr>
          <p:nvPr/>
        </p:nvCxnSpPr>
        <p:spPr>
          <a:xfrm rot="16200000" flipH="1">
            <a:off x="6211876" y="1601774"/>
            <a:ext cx="618304" cy="1928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Oval 542"/>
          <p:cNvSpPr/>
          <p:nvPr/>
        </p:nvSpPr>
        <p:spPr>
          <a:xfrm flipH="1">
            <a:off x="10891838" y="3756488"/>
            <a:ext cx="36000" cy="36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sp>
        <p:nvSpPr>
          <p:cNvPr id="544" name="Flowchart: Document 543"/>
          <p:cNvSpPr/>
          <p:nvPr/>
        </p:nvSpPr>
        <p:spPr>
          <a:xfrm>
            <a:off x="11153775" y="442724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DID-ILS-DES-RCMAR</a:t>
            </a:r>
          </a:p>
        </p:txBody>
      </p:sp>
      <p:sp>
        <p:nvSpPr>
          <p:cNvPr id="546" name="Flowchart: Document 545"/>
          <p:cNvSpPr/>
          <p:nvPr/>
        </p:nvSpPr>
        <p:spPr>
          <a:xfrm>
            <a:off x="11153775" y="464790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DID-ILS-DES-SSDESC</a:t>
            </a:r>
          </a:p>
        </p:txBody>
      </p:sp>
      <p:sp>
        <p:nvSpPr>
          <p:cNvPr id="547" name="Flowchart: Document 546"/>
          <p:cNvSpPr/>
          <p:nvPr/>
        </p:nvSpPr>
        <p:spPr>
          <a:xfrm>
            <a:off x="11153775" y="486380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DID-ILS-DES-TAR</a:t>
            </a:r>
          </a:p>
        </p:txBody>
      </p:sp>
      <p:cxnSp>
        <p:nvCxnSpPr>
          <p:cNvPr id="2288" name="Elbow Connector 547"/>
          <p:cNvCxnSpPr>
            <a:cxnSpLocks noChangeShapeType="1"/>
            <a:stCxn id="543" idx="4"/>
            <a:endCxn id="544" idx="1"/>
          </p:cNvCxnSpPr>
          <p:nvPr/>
        </p:nvCxnSpPr>
        <p:spPr bwMode="auto">
          <a:xfrm rot="16200000" flipH="1">
            <a:off x="10669583" y="4032742"/>
            <a:ext cx="72444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89" name="Elbow Connector 548"/>
          <p:cNvCxnSpPr>
            <a:cxnSpLocks noChangeShapeType="1"/>
            <a:stCxn id="543" idx="4"/>
            <a:endCxn id="546" idx="1"/>
          </p:cNvCxnSpPr>
          <p:nvPr/>
        </p:nvCxnSpPr>
        <p:spPr bwMode="auto">
          <a:xfrm rot="16200000" flipH="1">
            <a:off x="10558855" y="4143470"/>
            <a:ext cx="945903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90" name="Elbow Connector 549"/>
          <p:cNvCxnSpPr>
            <a:cxnSpLocks noChangeShapeType="1"/>
            <a:stCxn id="543" idx="4"/>
            <a:endCxn id="547" idx="1"/>
          </p:cNvCxnSpPr>
          <p:nvPr/>
        </p:nvCxnSpPr>
        <p:spPr bwMode="auto">
          <a:xfrm rot="16200000" flipH="1">
            <a:off x="10450905" y="4251420"/>
            <a:ext cx="1161803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" name="Flowchart: Document 552"/>
          <p:cNvSpPr/>
          <p:nvPr/>
        </p:nvSpPr>
        <p:spPr>
          <a:xfrm>
            <a:off x="11153775" y="508129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DID-ILS-FAC-FRAR</a:t>
            </a:r>
          </a:p>
        </p:txBody>
      </p:sp>
      <p:sp>
        <p:nvSpPr>
          <p:cNvPr id="554" name="Flowchart: Document 553"/>
          <p:cNvSpPr/>
          <p:nvPr/>
        </p:nvSpPr>
        <p:spPr>
          <a:xfrm>
            <a:off x="11153775" y="529560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DID-ILS-PERS-PRRL</a:t>
            </a:r>
          </a:p>
        </p:txBody>
      </p:sp>
      <p:sp>
        <p:nvSpPr>
          <p:cNvPr id="563" name="Flowchart: Document 562"/>
          <p:cNvSpPr/>
          <p:nvPr/>
        </p:nvSpPr>
        <p:spPr>
          <a:xfrm>
            <a:off x="11153775" y="551150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DID-ILS-S&amp;TE-S&amp;TEPL</a:t>
            </a:r>
          </a:p>
        </p:txBody>
      </p:sp>
      <p:sp>
        <p:nvSpPr>
          <p:cNvPr id="565" name="Flowchart: Document 564"/>
          <p:cNvSpPr/>
          <p:nvPr/>
        </p:nvSpPr>
        <p:spPr>
          <a:xfrm>
            <a:off x="11153775" y="572740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DID-ILS-SUP-PACKPL</a:t>
            </a:r>
          </a:p>
        </p:txBody>
      </p:sp>
      <p:sp>
        <p:nvSpPr>
          <p:cNvPr id="566" name="Flowchart: Document 565"/>
          <p:cNvSpPr/>
          <p:nvPr/>
        </p:nvSpPr>
        <p:spPr>
          <a:xfrm>
            <a:off x="11153775" y="594489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DID-ILS-SUP-RSPL</a:t>
            </a:r>
          </a:p>
        </p:txBody>
      </p:sp>
      <p:sp>
        <p:nvSpPr>
          <p:cNvPr id="569" name="Flowchart: Document 568"/>
          <p:cNvSpPr/>
          <p:nvPr/>
        </p:nvSpPr>
        <p:spPr>
          <a:xfrm>
            <a:off x="11153775" y="616079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DID-ILS-SUP-SSDP</a:t>
            </a:r>
          </a:p>
        </p:txBody>
      </p:sp>
      <p:sp>
        <p:nvSpPr>
          <p:cNvPr id="570" name="Flowchart: Document 569"/>
          <p:cNvSpPr/>
          <p:nvPr/>
        </p:nvSpPr>
        <p:spPr>
          <a:xfrm>
            <a:off x="11153775" y="637669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DID-ILS-SW-SWSP</a:t>
            </a:r>
          </a:p>
        </p:txBody>
      </p:sp>
      <p:sp>
        <p:nvSpPr>
          <p:cNvPr id="571" name="Flowchart: Document 570"/>
          <p:cNvSpPr/>
          <p:nvPr/>
        </p:nvSpPr>
        <p:spPr>
          <a:xfrm>
            <a:off x="11153775" y="659259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DID-ILS-TDATA-TDP</a:t>
            </a:r>
          </a:p>
        </p:txBody>
      </p:sp>
      <p:sp>
        <p:nvSpPr>
          <p:cNvPr id="572" name="Flowchart: Document 571"/>
          <p:cNvSpPr/>
          <p:nvPr/>
        </p:nvSpPr>
        <p:spPr>
          <a:xfrm>
            <a:off x="11153775" y="680849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DID-ILS-TDATA-CDATA</a:t>
            </a:r>
          </a:p>
        </p:txBody>
      </p:sp>
      <p:sp>
        <p:nvSpPr>
          <p:cNvPr id="573" name="Flowchart: Document 572"/>
          <p:cNvSpPr/>
          <p:nvPr/>
        </p:nvSpPr>
        <p:spPr>
          <a:xfrm>
            <a:off x="11153775" y="7025978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DID-ILS-TDATA-DAL</a:t>
            </a:r>
          </a:p>
        </p:txBody>
      </p:sp>
      <p:sp>
        <p:nvSpPr>
          <p:cNvPr id="574" name="Flowchart: Document 573"/>
          <p:cNvSpPr/>
          <p:nvPr/>
        </p:nvSpPr>
        <p:spPr>
          <a:xfrm>
            <a:off x="6812215" y="6707315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DID-V&amp;V-TST-ATPLAN</a:t>
            </a:r>
          </a:p>
        </p:txBody>
      </p:sp>
      <p:sp>
        <p:nvSpPr>
          <p:cNvPr id="575" name="Flowchart: Document 574"/>
          <p:cNvSpPr/>
          <p:nvPr/>
        </p:nvSpPr>
        <p:spPr>
          <a:xfrm>
            <a:off x="6812215" y="6908155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DID-V&amp;V-TST-ATPROC</a:t>
            </a:r>
          </a:p>
        </p:txBody>
      </p:sp>
      <p:sp>
        <p:nvSpPr>
          <p:cNvPr id="582" name="Flowchart: Document 581"/>
          <p:cNvSpPr/>
          <p:nvPr/>
        </p:nvSpPr>
        <p:spPr>
          <a:xfrm>
            <a:off x="6812215" y="7326879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DID-V&amp;V-TST-ATREP</a:t>
            </a:r>
          </a:p>
        </p:txBody>
      </p:sp>
      <p:sp>
        <p:nvSpPr>
          <p:cNvPr id="583" name="Flowchart: Document 582"/>
          <p:cNvSpPr/>
          <p:nvPr/>
        </p:nvSpPr>
        <p:spPr>
          <a:xfrm>
            <a:off x="11153775" y="8316615"/>
            <a:ext cx="1295400" cy="2174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DID-ILS-DES-PNAR</a:t>
            </a:r>
          </a:p>
        </p:txBody>
      </p:sp>
      <p:cxnSp>
        <p:nvCxnSpPr>
          <p:cNvPr id="2305" name="Shape 675"/>
          <p:cNvCxnSpPr>
            <a:cxnSpLocks noChangeShapeType="1"/>
            <a:stCxn id="583" idx="1"/>
            <a:endCxn id="543" idx="4"/>
          </p:cNvCxnSpPr>
          <p:nvPr/>
        </p:nvCxnSpPr>
        <p:spPr bwMode="auto">
          <a:xfrm rot="10800000">
            <a:off x="10909839" y="3792489"/>
            <a:ext cx="243937" cy="463287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06" name="Shape 538"/>
          <p:cNvCxnSpPr>
            <a:cxnSpLocks noChangeShapeType="1"/>
            <a:stCxn id="576" idx="4"/>
            <a:endCxn id="531" idx="3"/>
          </p:cNvCxnSpPr>
          <p:nvPr/>
        </p:nvCxnSpPr>
        <p:spPr bwMode="auto">
          <a:xfrm rot="5400000">
            <a:off x="7897998" y="6692787"/>
            <a:ext cx="723832" cy="30459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08" name="Shape 538"/>
          <p:cNvCxnSpPr>
            <a:cxnSpLocks noChangeShapeType="1"/>
            <a:stCxn id="512" idx="4"/>
            <a:endCxn id="534" idx="1"/>
          </p:cNvCxnSpPr>
          <p:nvPr/>
        </p:nvCxnSpPr>
        <p:spPr bwMode="auto">
          <a:xfrm rot="16200000" flipH="1">
            <a:off x="7809785" y="5345926"/>
            <a:ext cx="2535074" cy="26244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09" name="Shape 538"/>
          <p:cNvCxnSpPr>
            <a:cxnSpLocks noChangeShapeType="1"/>
            <a:stCxn id="512" idx="4"/>
            <a:endCxn id="535" idx="1"/>
          </p:cNvCxnSpPr>
          <p:nvPr/>
        </p:nvCxnSpPr>
        <p:spPr bwMode="auto">
          <a:xfrm rot="16200000" flipH="1">
            <a:off x="8114341" y="5041371"/>
            <a:ext cx="1926058" cy="26254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10" name="Shape 538"/>
          <p:cNvCxnSpPr>
            <a:cxnSpLocks noChangeShapeType="1"/>
            <a:stCxn id="512" idx="4"/>
            <a:endCxn id="537" idx="1"/>
          </p:cNvCxnSpPr>
          <p:nvPr/>
        </p:nvCxnSpPr>
        <p:spPr bwMode="auto">
          <a:xfrm rot="16200000" flipH="1">
            <a:off x="7708642" y="5447069"/>
            <a:ext cx="2737550" cy="26263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5" name="Shape 538"/>
          <p:cNvCxnSpPr>
            <a:stCxn id="612" idx="2"/>
            <a:endCxn id="538" idx="1"/>
          </p:cNvCxnSpPr>
          <p:nvPr/>
        </p:nvCxnSpPr>
        <p:spPr>
          <a:xfrm rot="16200000" flipH="1">
            <a:off x="6457131" y="3885282"/>
            <a:ext cx="150813" cy="166688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" name="Shape 593"/>
          <p:cNvCxnSpPr>
            <a:stCxn id="576" idx="4"/>
            <a:endCxn id="574" idx="3"/>
          </p:cNvCxnSpPr>
          <p:nvPr/>
        </p:nvCxnSpPr>
        <p:spPr>
          <a:xfrm rot="5400000">
            <a:off x="8102994" y="6487791"/>
            <a:ext cx="313840" cy="30459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Shape 593"/>
          <p:cNvCxnSpPr>
            <a:stCxn id="576" idx="4"/>
            <a:endCxn id="575" idx="3"/>
          </p:cNvCxnSpPr>
          <p:nvPr/>
        </p:nvCxnSpPr>
        <p:spPr>
          <a:xfrm rot="5400000">
            <a:off x="8002574" y="6588211"/>
            <a:ext cx="514680" cy="30459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4" name="Shape 593"/>
          <p:cNvCxnSpPr>
            <a:cxnSpLocks noChangeShapeType="1"/>
            <a:stCxn id="576" idx="4"/>
            <a:endCxn id="582" idx="3"/>
          </p:cNvCxnSpPr>
          <p:nvPr/>
        </p:nvCxnSpPr>
        <p:spPr bwMode="auto">
          <a:xfrm rot="5400000">
            <a:off x="7793212" y="6797573"/>
            <a:ext cx="933404" cy="30459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1" name="Rectangle 610"/>
          <p:cNvSpPr/>
          <p:nvPr/>
        </p:nvSpPr>
        <p:spPr>
          <a:xfrm>
            <a:off x="6426969" y="3329657"/>
            <a:ext cx="46038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612" name="Rectangle 611"/>
          <p:cNvSpPr/>
          <p:nvPr/>
        </p:nvSpPr>
        <p:spPr>
          <a:xfrm>
            <a:off x="6426969" y="3847182"/>
            <a:ext cx="46038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317" name="Text Box 65"/>
          <p:cNvSpPr txBox="1">
            <a:spLocks noChangeArrowheads="1"/>
          </p:cNvSpPr>
          <p:nvPr/>
        </p:nvSpPr>
        <p:spPr bwMode="auto">
          <a:xfrm>
            <a:off x="6258694" y="3144416"/>
            <a:ext cx="1798638" cy="3429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9263" indent="-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1006475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414463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82245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230438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687638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144838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602038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059238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E: Known Hazards at Commonwealth Premises</a:t>
            </a:r>
          </a:p>
        </p:txBody>
      </p:sp>
      <p:sp>
        <p:nvSpPr>
          <p:cNvPr id="2318" name="Text Box 65"/>
          <p:cNvSpPr txBox="1">
            <a:spLocks noChangeArrowheads="1"/>
          </p:cNvSpPr>
          <p:nvPr/>
        </p:nvSpPr>
        <p:spPr bwMode="auto">
          <a:xfrm>
            <a:off x="6257107" y="3545557"/>
            <a:ext cx="1798637" cy="34766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9263" indent="-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44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32238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3037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3836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955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527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099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9671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F: Commonwealth Directed Trade Studies</a:t>
            </a:r>
          </a:p>
        </p:txBody>
      </p:sp>
      <p:cxnSp>
        <p:nvCxnSpPr>
          <p:cNvPr id="2319" name="Elbow Connector 663"/>
          <p:cNvCxnSpPr>
            <a:cxnSpLocks noChangeShapeType="1"/>
            <a:stCxn id="543" idx="4"/>
            <a:endCxn id="553" idx="1"/>
          </p:cNvCxnSpPr>
          <p:nvPr/>
        </p:nvCxnSpPr>
        <p:spPr bwMode="auto">
          <a:xfrm rot="16200000" flipH="1">
            <a:off x="10342558" y="4359767"/>
            <a:ext cx="137849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0" name="Elbow Connector 664"/>
          <p:cNvCxnSpPr>
            <a:cxnSpLocks noChangeShapeType="1"/>
            <a:stCxn id="543" idx="4"/>
            <a:endCxn id="554" idx="1"/>
          </p:cNvCxnSpPr>
          <p:nvPr/>
        </p:nvCxnSpPr>
        <p:spPr bwMode="auto">
          <a:xfrm rot="16200000" flipH="1">
            <a:off x="10235005" y="4467320"/>
            <a:ext cx="1593603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1" name="Elbow Connector 672"/>
          <p:cNvCxnSpPr>
            <a:cxnSpLocks noChangeShapeType="1"/>
            <a:stCxn id="543" idx="4"/>
            <a:endCxn id="563" idx="1"/>
          </p:cNvCxnSpPr>
          <p:nvPr/>
        </p:nvCxnSpPr>
        <p:spPr bwMode="auto">
          <a:xfrm rot="16200000" flipH="1">
            <a:off x="10127055" y="4575270"/>
            <a:ext cx="1809503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2" name="Elbow Connector 674"/>
          <p:cNvCxnSpPr>
            <a:cxnSpLocks noChangeShapeType="1"/>
            <a:stCxn id="543" idx="4"/>
            <a:endCxn id="565" idx="1"/>
          </p:cNvCxnSpPr>
          <p:nvPr/>
        </p:nvCxnSpPr>
        <p:spPr bwMode="auto">
          <a:xfrm rot="16200000" flipH="1">
            <a:off x="10019105" y="4683220"/>
            <a:ext cx="2025403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3" name="Elbow Connector 677"/>
          <p:cNvCxnSpPr>
            <a:cxnSpLocks noChangeShapeType="1"/>
            <a:stCxn id="543" idx="4"/>
            <a:endCxn id="566" idx="1"/>
          </p:cNvCxnSpPr>
          <p:nvPr/>
        </p:nvCxnSpPr>
        <p:spPr bwMode="auto">
          <a:xfrm rot="16200000" flipH="1">
            <a:off x="9910758" y="4791567"/>
            <a:ext cx="224209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4" name="Elbow Connector 686"/>
          <p:cNvCxnSpPr>
            <a:cxnSpLocks noChangeShapeType="1"/>
            <a:stCxn id="543" idx="4"/>
            <a:endCxn id="569" idx="1"/>
          </p:cNvCxnSpPr>
          <p:nvPr/>
        </p:nvCxnSpPr>
        <p:spPr bwMode="auto">
          <a:xfrm rot="16200000" flipH="1">
            <a:off x="9802808" y="4899517"/>
            <a:ext cx="245799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5" name="Elbow Connector 687"/>
          <p:cNvCxnSpPr>
            <a:cxnSpLocks noChangeShapeType="1"/>
            <a:stCxn id="543" idx="4"/>
            <a:endCxn id="570" idx="1"/>
          </p:cNvCxnSpPr>
          <p:nvPr/>
        </p:nvCxnSpPr>
        <p:spPr bwMode="auto">
          <a:xfrm rot="16200000" flipH="1">
            <a:off x="9694858" y="5007467"/>
            <a:ext cx="267389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6" name="Elbow Connector 690"/>
          <p:cNvCxnSpPr>
            <a:cxnSpLocks noChangeShapeType="1"/>
            <a:stCxn id="543" idx="4"/>
            <a:endCxn id="571" idx="1"/>
          </p:cNvCxnSpPr>
          <p:nvPr/>
        </p:nvCxnSpPr>
        <p:spPr bwMode="auto">
          <a:xfrm rot="16200000" flipH="1">
            <a:off x="9586908" y="5115417"/>
            <a:ext cx="288979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7" name="Elbow Connector 692"/>
          <p:cNvCxnSpPr>
            <a:cxnSpLocks noChangeShapeType="1"/>
            <a:stCxn id="543" idx="4"/>
            <a:endCxn id="572" idx="1"/>
          </p:cNvCxnSpPr>
          <p:nvPr/>
        </p:nvCxnSpPr>
        <p:spPr bwMode="auto">
          <a:xfrm rot="16200000" flipH="1">
            <a:off x="9478958" y="5223367"/>
            <a:ext cx="3105696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8" name="Elbow Connector 695"/>
          <p:cNvCxnSpPr>
            <a:cxnSpLocks noChangeShapeType="1"/>
            <a:stCxn id="543" idx="4"/>
            <a:endCxn id="573" idx="1"/>
          </p:cNvCxnSpPr>
          <p:nvPr/>
        </p:nvCxnSpPr>
        <p:spPr bwMode="auto">
          <a:xfrm rot="16200000" flipH="1">
            <a:off x="9370214" y="5332111"/>
            <a:ext cx="3323184" cy="2439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29" name="Elbow Connector 519"/>
          <p:cNvCxnSpPr>
            <a:cxnSpLocks noChangeShapeType="1"/>
            <a:stCxn id="429" idx="4"/>
            <a:endCxn id="576" idx="2"/>
          </p:cNvCxnSpPr>
          <p:nvPr/>
        </p:nvCxnSpPr>
        <p:spPr bwMode="auto">
          <a:xfrm rot="5400000">
            <a:off x="7220566" y="5006360"/>
            <a:ext cx="2667663" cy="239919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1" name="Straight Connector 740"/>
          <p:cNvCxnSpPr>
            <a:stCxn id="415" idx="2"/>
            <a:endCxn id="623" idx="6"/>
          </p:cNvCxnSpPr>
          <p:nvPr/>
        </p:nvCxnSpPr>
        <p:spPr>
          <a:xfrm flipV="1">
            <a:off x="8694225" y="896260"/>
            <a:ext cx="2199200" cy="678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1" name="Elbow Connector 519"/>
          <p:cNvCxnSpPr>
            <a:cxnSpLocks noChangeShapeType="1"/>
            <a:stCxn id="415" idx="4"/>
            <a:endCxn id="543" idx="6"/>
          </p:cNvCxnSpPr>
          <p:nvPr/>
        </p:nvCxnSpPr>
        <p:spPr bwMode="auto">
          <a:xfrm rot="16200000" flipH="1">
            <a:off x="8354256" y="1236906"/>
            <a:ext cx="2859550" cy="221561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33" name="Text Box 61"/>
          <p:cNvSpPr txBox="1">
            <a:spLocks noChangeArrowheads="1"/>
          </p:cNvSpPr>
          <p:nvPr/>
        </p:nvSpPr>
        <p:spPr bwMode="auto">
          <a:xfrm>
            <a:off x="6257107" y="1200150"/>
            <a:ext cx="1798637" cy="2159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A: Specifications</a:t>
            </a:r>
          </a:p>
        </p:txBody>
      </p:sp>
      <p:sp>
        <p:nvSpPr>
          <p:cNvPr id="329" name="Flowchart: Document 328"/>
          <p:cNvSpPr/>
          <p:nvPr/>
        </p:nvSpPr>
        <p:spPr>
          <a:xfrm>
            <a:off x="9208830" y="6248452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DID-ENG-SOL-HL</a:t>
            </a:r>
          </a:p>
        </p:txBody>
      </p:sp>
      <p:cxnSp>
        <p:nvCxnSpPr>
          <p:cNvPr id="2336" name="Shape 538"/>
          <p:cNvCxnSpPr>
            <a:cxnSpLocks noChangeShapeType="1"/>
            <a:stCxn id="512" idx="4"/>
            <a:endCxn id="329" idx="1"/>
          </p:cNvCxnSpPr>
          <p:nvPr/>
        </p:nvCxnSpPr>
        <p:spPr bwMode="auto">
          <a:xfrm rot="16200000" flipH="1">
            <a:off x="8013198" y="5142514"/>
            <a:ext cx="2128534" cy="26273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3" name="Flowchart: Document 332"/>
          <p:cNvSpPr/>
          <p:nvPr/>
        </p:nvSpPr>
        <p:spPr>
          <a:xfrm>
            <a:off x="11153775" y="1316831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DID-PM-HSE-HSMP</a:t>
            </a:r>
          </a:p>
        </p:txBody>
      </p:sp>
      <p:sp>
        <p:nvSpPr>
          <p:cNvPr id="2338" name="Flowchart: Document 334"/>
          <p:cNvSpPr>
            <a:spLocks noChangeArrowheads="1"/>
          </p:cNvSpPr>
          <p:nvPr/>
        </p:nvSpPr>
        <p:spPr bwMode="auto">
          <a:xfrm>
            <a:off x="9208925" y="5025656"/>
            <a:ext cx="1295400" cy="180975"/>
          </a:xfrm>
          <a:prstGeom prst="flowChartDocumen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6000" tIns="36000" rIns="0" bIns="36000" anchor="ctr"/>
          <a:lstStyle/>
          <a:p>
            <a:pPr eaLnBrk="1" hangingPunct="1"/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DID-ENG-DES-HEPR</a:t>
            </a:r>
          </a:p>
        </p:txBody>
      </p:sp>
      <p:sp>
        <p:nvSpPr>
          <p:cNvPr id="339" name="Flowchart: Document 338"/>
          <p:cNvSpPr/>
          <p:nvPr/>
        </p:nvSpPr>
        <p:spPr>
          <a:xfrm>
            <a:off x="11153775" y="2101056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DID-PM-MGT-SAC</a:t>
            </a:r>
          </a:p>
        </p:txBody>
      </p:sp>
      <p:sp>
        <p:nvSpPr>
          <p:cNvPr id="2340" name="TextBox 752"/>
          <p:cNvSpPr txBox="1">
            <a:spLocks noChangeArrowheads="1"/>
          </p:cNvSpPr>
          <p:nvPr/>
        </p:nvSpPr>
        <p:spPr bwMode="auto">
          <a:xfrm>
            <a:off x="11418888" y="1704181"/>
            <a:ext cx="533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Quality</a:t>
            </a:r>
          </a:p>
        </p:txBody>
      </p:sp>
      <p:sp>
        <p:nvSpPr>
          <p:cNvPr id="345" name="Flowchart: Document 344"/>
          <p:cNvSpPr/>
          <p:nvPr/>
        </p:nvSpPr>
        <p:spPr>
          <a:xfrm>
            <a:off x="11153775" y="1885156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DID-PM-MGT-QP</a:t>
            </a:r>
          </a:p>
        </p:txBody>
      </p:sp>
      <p:sp>
        <p:nvSpPr>
          <p:cNvPr id="347" name="Flowchart: Document 346"/>
          <p:cNvSpPr/>
          <p:nvPr/>
        </p:nvSpPr>
        <p:spPr>
          <a:xfrm>
            <a:off x="11153775" y="2316956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DID-PM-MGT-AFD</a:t>
            </a:r>
          </a:p>
        </p:txBody>
      </p:sp>
      <p:sp>
        <p:nvSpPr>
          <p:cNvPr id="368" name="Flowchart: Document 367"/>
          <p:cNvSpPr/>
          <p:nvPr/>
        </p:nvSpPr>
        <p:spPr>
          <a:xfrm>
            <a:off x="6813674" y="5244924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DID-CM-MGT-CMP</a:t>
            </a:r>
          </a:p>
        </p:txBody>
      </p:sp>
      <p:sp>
        <p:nvSpPr>
          <p:cNvPr id="370" name="Flowchart: Document 369"/>
          <p:cNvSpPr/>
          <p:nvPr/>
        </p:nvSpPr>
        <p:spPr>
          <a:xfrm>
            <a:off x="6813674" y="5460824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DID-CM-DATA-CSAR</a:t>
            </a:r>
          </a:p>
        </p:txBody>
      </p:sp>
      <p:sp>
        <p:nvSpPr>
          <p:cNvPr id="385" name="Flowchart: Document 384"/>
          <p:cNvSpPr/>
          <p:nvPr/>
        </p:nvSpPr>
        <p:spPr>
          <a:xfrm>
            <a:off x="6813674" y="5897290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DID-CM-MGT-ECP</a:t>
            </a:r>
          </a:p>
        </p:txBody>
      </p:sp>
      <p:cxnSp>
        <p:nvCxnSpPr>
          <p:cNvPr id="2352" name="Shape 659"/>
          <p:cNvCxnSpPr>
            <a:cxnSpLocks noChangeShapeType="1"/>
            <a:stCxn id="512" idx="4"/>
            <a:endCxn id="2338" idx="1"/>
          </p:cNvCxnSpPr>
          <p:nvPr/>
        </p:nvCxnSpPr>
        <p:spPr bwMode="auto">
          <a:xfrm rot="16200000" flipH="1">
            <a:off x="8624246" y="4531465"/>
            <a:ext cx="906532" cy="26282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3" name="Shape 659"/>
          <p:cNvCxnSpPr>
            <a:cxnSpLocks noChangeShapeType="1"/>
            <a:stCxn id="623" idx="4"/>
            <a:endCxn id="345" idx="1"/>
          </p:cNvCxnSpPr>
          <p:nvPr/>
        </p:nvCxnSpPr>
        <p:spPr bwMode="auto">
          <a:xfrm rot="16200000" flipH="1">
            <a:off x="10502305" y="1323380"/>
            <a:ext cx="1060590" cy="2423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4" name="Shape 659"/>
          <p:cNvCxnSpPr>
            <a:cxnSpLocks noChangeShapeType="1"/>
            <a:stCxn id="623" idx="4"/>
            <a:endCxn id="339" idx="1"/>
          </p:cNvCxnSpPr>
          <p:nvPr/>
        </p:nvCxnSpPr>
        <p:spPr bwMode="auto">
          <a:xfrm rot="16200000" flipH="1">
            <a:off x="10394355" y="1431330"/>
            <a:ext cx="1276490" cy="2423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" name="Shape 659"/>
          <p:cNvCxnSpPr>
            <a:cxnSpLocks noChangeShapeType="1"/>
            <a:stCxn id="623" idx="4"/>
            <a:endCxn id="347" idx="1"/>
          </p:cNvCxnSpPr>
          <p:nvPr/>
        </p:nvCxnSpPr>
        <p:spPr bwMode="auto">
          <a:xfrm rot="16200000" flipH="1">
            <a:off x="10286405" y="1539280"/>
            <a:ext cx="1492390" cy="24235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Flowchart: Document 280"/>
          <p:cNvSpPr/>
          <p:nvPr/>
        </p:nvSpPr>
        <p:spPr>
          <a:xfrm>
            <a:off x="9209020" y="563784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DID-ENG-MGT-SINTP</a:t>
            </a:r>
          </a:p>
        </p:txBody>
      </p:sp>
      <p:cxnSp>
        <p:nvCxnSpPr>
          <p:cNvPr id="2360" name="Shape 523"/>
          <p:cNvCxnSpPr>
            <a:cxnSpLocks noChangeShapeType="1"/>
            <a:stCxn id="196" idx="2"/>
            <a:endCxn id="2361" idx="1"/>
          </p:cNvCxnSpPr>
          <p:nvPr/>
        </p:nvCxnSpPr>
        <p:spPr bwMode="auto">
          <a:xfrm rot="16200000" flipH="1">
            <a:off x="995697" y="3290503"/>
            <a:ext cx="4570512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61" name="Text Box 79"/>
          <p:cNvSpPr txBox="1">
            <a:spLocks noChangeArrowheads="1"/>
          </p:cNvSpPr>
          <p:nvPr/>
        </p:nvSpPr>
        <p:spPr bwMode="auto">
          <a:xfrm>
            <a:off x="3377431" y="5557937"/>
            <a:ext cx="2087563" cy="2286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</a:t>
            </a:r>
            <a:r>
              <a:rPr lang="en-US" altLang="en-US" sz="800">
                <a:latin typeface="Lucida Sans" pitchFamily="34" charset="0"/>
              </a:rPr>
              <a:t>O</a:t>
            </a:r>
            <a:r>
              <a:rPr lang="en-AU" altLang="en-US" sz="800">
                <a:latin typeface="Lucida Sans" pitchFamily="34" charset="0"/>
              </a:rPr>
              <a:t>: GFF Licence</a:t>
            </a:r>
          </a:p>
        </p:txBody>
      </p:sp>
      <p:cxnSp>
        <p:nvCxnSpPr>
          <p:cNvPr id="2362" name="Shape 276"/>
          <p:cNvCxnSpPr>
            <a:cxnSpLocks noChangeShapeType="1"/>
            <a:stCxn id="196" idx="2"/>
            <a:endCxn id="2361" idx="1"/>
          </p:cNvCxnSpPr>
          <p:nvPr/>
        </p:nvCxnSpPr>
        <p:spPr bwMode="auto">
          <a:xfrm rot="16200000" flipH="1">
            <a:off x="995697" y="3290503"/>
            <a:ext cx="4570512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63" name="Text Box 57"/>
          <p:cNvSpPr txBox="1">
            <a:spLocks noChangeArrowheads="1"/>
          </p:cNvSpPr>
          <p:nvPr/>
        </p:nvSpPr>
        <p:spPr bwMode="auto">
          <a:xfrm>
            <a:off x="3088432" y="690563"/>
            <a:ext cx="2447925" cy="412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>
                <a:latin typeface="Lucida Sans" pitchFamily="34" charset="0"/>
              </a:rPr>
              <a:t>Draft Conditions of Contract</a:t>
            </a:r>
            <a:br>
              <a:rPr lang="en-AU" altLang="en-US" sz="1000">
                <a:latin typeface="Lucida Sans" pitchFamily="34" charset="0"/>
              </a:rPr>
            </a:br>
            <a:r>
              <a:rPr lang="en-AU" altLang="en-US" sz="1000">
                <a:latin typeface="Lucida Sans" pitchFamily="34" charset="0"/>
              </a:rPr>
              <a:t>(Part 2)</a:t>
            </a:r>
          </a:p>
        </p:txBody>
      </p:sp>
      <p:sp>
        <p:nvSpPr>
          <p:cNvPr id="344" name="Flowchart: Document 343"/>
          <p:cNvSpPr/>
          <p:nvPr/>
        </p:nvSpPr>
        <p:spPr>
          <a:xfrm>
            <a:off x="11142663" y="3777953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DID-ILS-DES-DISP</a:t>
            </a:r>
          </a:p>
        </p:txBody>
      </p:sp>
      <p:cxnSp>
        <p:nvCxnSpPr>
          <p:cNvPr id="129" name="Elbow Connector 128"/>
          <p:cNvCxnSpPr>
            <a:stCxn id="344" idx="1"/>
            <a:endCxn id="543" idx="4"/>
          </p:cNvCxnSpPr>
          <p:nvPr/>
        </p:nvCxnSpPr>
        <p:spPr>
          <a:xfrm rot="10800000">
            <a:off x="10909839" y="3792489"/>
            <a:ext cx="232825" cy="75159"/>
          </a:xfrm>
          <a:prstGeom prst="bentConnector2">
            <a:avLst/>
          </a:prstGeom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1" name="Flowchart: Document 350"/>
          <p:cNvSpPr/>
          <p:nvPr/>
        </p:nvSpPr>
        <p:spPr>
          <a:xfrm>
            <a:off x="11142663" y="3562053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DID-ILS-MGT-ISP</a:t>
            </a:r>
          </a:p>
        </p:txBody>
      </p:sp>
      <p:cxnSp>
        <p:nvCxnSpPr>
          <p:cNvPr id="133" name="Elbow Connector 132"/>
          <p:cNvCxnSpPr>
            <a:stCxn id="351" idx="1"/>
            <a:endCxn id="543" idx="0"/>
          </p:cNvCxnSpPr>
          <p:nvPr/>
        </p:nvCxnSpPr>
        <p:spPr>
          <a:xfrm rot="10800000" flipV="1">
            <a:off x="10909839" y="3651746"/>
            <a:ext cx="232825" cy="104741"/>
          </a:xfrm>
          <a:prstGeom prst="bentConnector2">
            <a:avLst/>
          </a:prstGeom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" name="Flowchart: Document 347"/>
          <p:cNvSpPr/>
          <p:nvPr/>
        </p:nvSpPr>
        <p:spPr>
          <a:xfrm>
            <a:off x="6812087" y="5670374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DID-CM-DATA-XDATA</a:t>
            </a:r>
          </a:p>
        </p:txBody>
      </p:sp>
      <p:sp>
        <p:nvSpPr>
          <p:cNvPr id="371" name="Flowchart: Document 370"/>
          <p:cNvSpPr/>
          <p:nvPr/>
        </p:nvSpPr>
        <p:spPr>
          <a:xfrm>
            <a:off x="6828505" y="4577310"/>
            <a:ext cx="1295400" cy="179387"/>
          </a:xfrm>
          <a:prstGeom prst="flowChartDocumen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DID-ENG-AEOA</a:t>
            </a:r>
          </a:p>
        </p:txBody>
      </p:sp>
      <p:sp>
        <p:nvSpPr>
          <p:cNvPr id="372" name="Flowchart: Document 371"/>
          <p:cNvSpPr/>
          <p:nvPr/>
        </p:nvSpPr>
        <p:spPr>
          <a:xfrm>
            <a:off x="6828505" y="4786067"/>
            <a:ext cx="1295400" cy="179387"/>
          </a:xfrm>
          <a:prstGeom prst="flowChartDocumen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DID-MNT-AMOA</a:t>
            </a:r>
          </a:p>
        </p:txBody>
      </p:sp>
      <p:cxnSp>
        <p:nvCxnSpPr>
          <p:cNvPr id="2372" name="Shape 523"/>
          <p:cNvCxnSpPr>
            <a:cxnSpLocks noChangeShapeType="1"/>
            <a:stCxn id="512" idx="4"/>
            <a:endCxn id="3" idx="1"/>
          </p:cNvCxnSpPr>
          <p:nvPr/>
        </p:nvCxnSpPr>
        <p:spPr bwMode="auto">
          <a:xfrm rot="16200000" flipH="1">
            <a:off x="8318198" y="4837514"/>
            <a:ext cx="1518724" cy="26292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73" name="Shape 538"/>
          <p:cNvCxnSpPr>
            <a:cxnSpLocks noChangeShapeType="1"/>
            <a:stCxn id="452" idx="0"/>
            <a:endCxn id="371" idx="3"/>
          </p:cNvCxnSpPr>
          <p:nvPr/>
        </p:nvCxnSpPr>
        <p:spPr bwMode="auto">
          <a:xfrm rot="16200000" flipV="1">
            <a:off x="8238766" y="4552144"/>
            <a:ext cx="58587" cy="28830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74" name="Shape 538"/>
          <p:cNvCxnSpPr>
            <a:cxnSpLocks noChangeShapeType="1"/>
            <a:stCxn id="452" idx="4"/>
            <a:endCxn id="372" idx="3"/>
          </p:cNvCxnSpPr>
          <p:nvPr/>
        </p:nvCxnSpPr>
        <p:spPr bwMode="auto">
          <a:xfrm rot="5400000">
            <a:off x="8215993" y="4679541"/>
            <a:ext cx="104133" cy="28830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8" name="Flowchart: Document 327"/>
          <p:cNvSpPr/>
          <p:nvPr/>
        </p:nvSpPr>
        <p:spPr>
          <a:xfrm>
            <a:off x="856928" y="7845350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 from this template</a:t>
            </a:r>
          </a:p>
        </p:txBody>
      </p:sp>
      <p:sp>
        <p:nvSpPr>
          <p:cNvPr id="330" name="Flowchart: Document 329"/>
          <p:cNvSpPr/>
          <p:nvPr/>
        </p:nvSpPr>
        <p:spPr>
          <a:xfrm>
            <a:off x="856928" y="8055793"/>
            <a:ext cx="1295400" cy="180975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 from other template</a:t>
            </a:r>
          </a:p>
        </p:txBody>
      </p:sp>
      <p:sp>
        <p:nvSpPr>
          <p:cNvPr id="325" name="Text Box 79"/>
          <p:cNvSpPr txBox="1">
            <a:spLocks noChangeArrowheads="1"/>
          </p:cNvSpPr>
          <p:nvPr/>
        </p:nvSpPr>
        <p:spPr bwMode="auto">
          <a:xfrm>
            <a:off x="3377431" y="5846862"/>
            <a:ext cx="2087563" cy="323056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</a:t>
            </a:r>
            <a:r>
              <a:rPr lang="en-US" altLang="en-US" sz="800" dirty="0">
                <a:latin typeface="Lucida Sans" pitchFamily="34" charset="0"/>
              </a:rPr>
              <a:t>P</a:t>
            </a:r>
            <a:r>
              <a:rPr lang="en-AU" altLang="en-US" sz="800" dirty="0" smtClean="0">
                <a:latin typeface="Lucida Sans" pitchFamily="34" charset="0"/>
              </a:rPr>
              <a:t>: Contract </a:t>
            </a:r>
            <a:r>
              <a:rPr lang="en-AU" altLang="en-US" sz="800" dirty="0">
                <a:latin typeface="Lucida Sans" pitchFamily="34" charset="0"/>
              </a:rPr>
              <a:t>G</a:t>
            </a:r>
            <a:r>
              <a:rPr lang="en-AU" altLang="en-US" sz="800" dirty="0" smtClean="0">
                <a:latin typeface="Lucida Sans" pitchFamily="34" charset="0"/>
              </a:rPr>
              <a:t>overnance Framework</a:t>
            </a:r>
            <a:endParaRPr lang="en-AU" altLang="en-US" sz="800" dirty="0">
              <a:latin typeface="Lucida Sans" pitchFamily="34" charset="0"/>
            </a:endParaRPr>
          </a:p>
        </p:txBody>
      </p:sp>
      <p:cxnSp>
        <p:nvCxnSpPr>
          <p:cNvPr id="326" name="Shape 276"/>
          <p:cNvCxnSpPr>
            <a:cxnSpLocks noChangeShapeType="1"/>
            <a:stCxn id="196" idx="2"/>
            <a:endCxn id="325" idx="1"/>
          </p:cNvCxnSpPr>
          <p:nvPr/>
        </p:nvCxnSpPr>
        <p:spPr bwMode="auto">
          <a:xfrm rot="16200000" flipH="1">
            <a:off x="827621" y="3458579"/>
            <a:ext cx="4906665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3" name="Text Box 88"/>
          <p:cNvSpPr txBox="1">
            <a:spLocks noChangeArrowheads="1"/>
          </p:cNvSpPr>
          <p:nvPr/>
        </p:nvSpPr>
        <p:spPr bwMode="auto">
          <a:xfrm>
            <a:off x="999952" y="2514017"/>
            <a:ext cx="1735137" cy="2159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18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D: Financial</a:t>
            </a:r>
          </a:p>
        </p:txBody>
      </p:sp>
      <p:sp>
        <p:nvSpPr>
          <p:cNvPr id="2254" name="Text Box 64"/>
          <p:cNvSpPr txBox="1">
            <a:spLocks noChangeArrowheads="1"/>
          </p:cNvSpPr>
          <p:nvPr/>
        </p:nvSpPr>
        <p:spPr bwMode="auto">
          <a:xfrm>
            <a:off x="6257107" y="2855690"/>
            <a:ext cx="1798637" cy="217487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D: List of MSR Checklists</a:t>
            </a:r>
          </a:p>
        </p:txBody>
      </p:sp>
      <p:sp>
        <p:nvSpPr>
          <p:cNvPr id="334" name="Flowchart: Document 333"/>
          <p:cNvSpPr/>
          <p:nvPr/>
        </p:nvSpPr>
        <p:spPr>
          <a:xfrm>
            <a:off x="6817330" y="8370803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DID-PM-AIC-DRAICP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cxnSp>
        <p:nvCxnSpPr>
          <p:cNvPr id="336" name="Shape 217"/>
          <p:cNvCxnSpPr>
            <a:cxnSpLocks noChangeShapeType="1"/>
            <a:stCxn id="384" idx="0"/>
            <a:endCxn id="334" idx="3"/>
          </p:cNvCxnSpPr>
          <p:nvPr/>
        </p:nvCxnSpPr>
        <p:spPr bwMode="auto">
          <a:xfrm rot="5400000">
            <a:off x="8085924" y="8134209"/>
            <a:ext cx="353094" cy="29948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0" name="Flowchart: Document 339"/>
          <p:cNvSpPr/>
          <p:nvPr/>
        </p:nvSpPr>
        <p:spPr>
          <a:xfrm>
            <a:off x="6817330" y="8586827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DID-PM-AIC-MPBC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41" name="Flowchart: Document 340"/>
          <p:cNvSpPr/>
          <p:nvPr/>
        </p:nvSpPr>
        <p:spPr>
          <a:xfrm>
            <a:off x="6817330" y="8802851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DID-PM-AIC-MPS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46" name="Flowchart: Document 345"/>
          <p:cNvSpPr/>
          <p:nvPr/>
        </p:nvSpPr>
        <p:spPr>
          <a:xfrm>
            <a:off x="6817330" y="901887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DID-PM-AIC-R&amp;DMP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55" name="Flowchart: Document 354"/>
          <p:cNvSpPr/>
          <p:nvPr/>
        </p:nvSpPr>
        <p:spPr>
          <a:xfrm>
            <a:off x="6817330" y="9234899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DID-PM-AIC-SCMP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235" name="Text Box 59"/>
          <p:cNvSpPr txBox="1">
            <a:spLocks noChangeArrowheads="1"/>
          </p:cNvSpPr>
          <p:nvPr/>
        </p:nvSpPr>
        <p:spPr bwMode="auto">
          <a:xfrm>
            <a:off x="5896744" y="690563"/>
            <a:ext cx="2160588" cy="412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AU" altLang="en-US" sz="1000">
                <a:latin typeface="Lucida Sans" pitchFamily="34" charset="0"/>
              </a:rPr>
              <a:t>Attachment A:</a:t>
            </a:r>
            <a:br>
              <a:rPr lang="en-AU" altLang="en-US" sz="1000">
                <a:latin typeface="Lucida Sans" pitchFamily="34" charset="0"/>
              </a:rPr>
            </a:br>
            <a:r>
              <a:rPr lang="en-AU" altLang="en-US" sz="1000">
                <a:latin typeface="Lucida Sans" pitchFamily="34" charset="0"/>
              </a:rPr>
              <a:t>Draft Statement of Work (Part3)</a:t>
            </a:r>
          </a:p>
        </p:txBody>
      </p:sp>
      <p:sp>
        <p:nvSpPr>
          <p:cNvPr id="373" name="TextBox 567"/>
          <p:cNvSpPr txBox="1">
            <a:spLocks noChangeArrowheads="1"/>
          </p:cNvSpPr>
          <p:nvPr/>
        </p:nvSpPr>
        <p:spPr bwMode="auto">
          <a:xfrm>
            <a:off x="6602126" y="7727847"/>
            <a:ext cx="16546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Australian Industry Capability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cxnSp>
        <p:nvCxnSpPr>
          <p:cNvPr id="374" name="Shape 217"/>
          <p:cNvCxnSpPr>
            <a:cxnSpLocks noChangeShapeType="1"/>
            <a:stCxn id="384" idx="0"/>
            <a:endCxn id="340" idx="3"/>
          </p:cNvCxnSpPr>
          <p:nvPr/>
        </p:nvCxnSpPr>
        <p:spPr bwMode="auto">
          <a:xfrm rot="5400000">
            <a:off x="7977912" y="8242221"/>
            <a:ext cx="569118" cy="29948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5" name="Shape 217"/>
          <p:cNvCxnSpPr>
            <a:cxnSpLocks noChangeShapeType="1"/>
            <a:stCxn id="384" idx="0"/>
            <a:endCxn id="341" idx="3"/>
          </p:cNvCxnSpPr>
          <p:nvPr/>
        </p:nvCxnSpPr>
        <p:spPr bwMode="auto">
          <a:xfrm rot="5400000">
            <a:off x="7869900" y="8350233"/>
            <a:ext cx="785142" cy="29948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6" name="Shape 217"/>
          <p:cNvCxnSpPr>
            <a:cxnSpLocks noChangeShapeType="1"/>
            <a:stCxn id="384" idx="0"/>
            <a:endCxn id="346" idx="3"/>
          </p:cNvCxnSpPr>
          <p:nvPr/>
        </p:nvCxnSpPr>
        <p:spPr bwMode="auto">
          <a:xfrm rot="5400000">
            <a:off x="7761888" y="8458245"/>
            <a:ext cx="1001166" cy="29948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7" name="Shape 217"/>
          <p:cNvCxnSpPr>
            <a:cxnSpLocks noChangeShapeType="1"/>
            <a:stCxn id="384" idx="0"/>
            <a:endCxn id="355" idx="3"/>
          </p:cNvCxnSpPr>
          <p:nvPr/>
        </p:nvCxnSpPr>
        <p:spPr bwMode="auto">
          <a:xfrm rot="5400000">
            <a:off x="7653876" y="8566257"/>
            <a:ext cx="1217190" cy="29948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" name="Flowchart: Document 378"/>
          <p:cNvSpPr/>
          <p:nvPr/>
        </p:nvSpPr>
        <p:spPr>
          <a:xfrm>
            <a:off x="9201150" y="157951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DID-PM-MGT-RP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cxnSp>
        <p:nvCxnSpPr>
          <p:cNvPr id="380" name="Shape 627"/>
          <p:cNvCxnSpPr>
            <a:cxnSpLocks noChangeShapeType="1"/>
            <a:stCxn id="415" idx="2"/>
            <a:endCxn id="379" idx="1"/>
          </p:cNvCxnSpPr>
          <p:nvPr/>
        </p:nvCxnSpPr>
        <p:spPr bwMode="auto">
          <a:xfrm>
            <a:off x="8694225" y="896938"/>
            <a:ext cx="506925" cy="773068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1" name="Flowchart: Document 380"/>
          <p:cNvSpPr/>
          <p:nvPr/>
        </p:nvSpPr>
        <p:spPr>
          <a:xfrm>
            <a:off x="6817330" y="8152654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DID-PM-AIC-ASTDL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cxnSp>
        <p:nvCxnSpPr>
          <p:cNvPr id="382" name="Shape 217"/>
          <p:cNvCxnSpPr>
            <a:cxnSpLocks noChangeShapeType="1"/>
            <a:stCxn id="384" idx="0"/>
            <a:endCxn id="381" idx="3"/>
          </p:cNvCxnSpPr>
          <p:nvPr/>
        </p:nvCxnSpPr>
        <p:spPr bwMode="auto">
          <a:xfrm rot="5400000">
            <a:off x="8194999" y="8025134"/>
            <a:ext cx="134945" cy="29948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4" name="Oval 383"/>
          <p:cNvSpPr/>
          <p:nvPr/>
        </p:nvSpPr>
        <p:spPr>
          <a:xfrm flipH="1" flipV="1">
            <a:off x="8394212" y="8071403"/>
            <a:ext cx="36000" cy="36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86" name="Shape 217"/>
          <p:cNvCxnSpPr>
            <a:stCxn id="429" idx="4"/>
            <a:endCxn id="384" idx="2"/>
          </p:cNvCxnSpPr>
          <p:nvPr/>
        </p:nvCxnSpPr>
        <p:spPr>
          <a:xfrm rot="5400000">
            <a:off x="6403827" y="5818873"/>
            <a:ext cx="4296915" cy="244144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TextBox 567"/>
          <p:cNvSpPr txBox="1">
            <a:spLocks noChangeArrowheads="1"/>
          </p:cNvSpPr>
          <p:nvPr/>
        </p:nvSpPr>
        <p:spPr bwMode="auto">
          <a:xfrm>
            <a:off x="6849941" y="4368552"/>
            <a:ext cx="127470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Technical Compliance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87" name="Flowchart: Document 386"/>
          <p:cNvSpPr/>
          <p:nvPr/>
        </p:nvSpPr>
        <p:spPr>
          <a:xfrm>
            <a:off x="9209112" y="4413464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DID-ENG-MGT-E3MP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cxnSp>
        <p:nvCxnSpPr>
          <p:cNvPr id="389" name="Shape 659"/>
          <p:cNvCxnSpPr>
            <a:cxnSpLocks noChangeShapeType="1"/>
            <a:stCxn id="512" idx="4"/>
            <a:endCxn id="387" idx="1"/>
          </p:cNvCxnSpPr>
          <p:nvPr/>
        </p:nvCxnSpPr>
        <p:spPr bwMode="auto">
          <a:xfrm rot="16200000" flipH="1">
            <a:off x="8930436" y="4225276"/>
            <a:ext cx="294340" cy="26301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" name="Flowchart: Document 377"/>
          <p:cNvSpPr/>
          <p:nvPr/>
        </p:nvSpPr>
        <p:spPr>
          <a:xfrm>
            <a:off x="9209453" y="787594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DID-ENG-SOL-PSECDD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88" name="Flowchart: Document 387"/>
          <p:cNvSpPr/>
          <p:nvPr/>
        </p:nvSpPr>
        <p:spPr>
          <a:xfrm>
            <a:off x="9209453" y="8267052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DID-ENG-SOL-SSP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90" name="Flowchart: Document 389"/>
          <p:cNvSpPr/>
          <p:nvPr/>
        </p:nvSpPr>
        <p:spPr>
          <a:xfrm>
            <a:off x="9209453" y="7680920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DID-ENG-MGT-MSSMP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91" name="Flowchart: Document 390"/>
          <p:cNvSpPr/>
          <p:nvPr/>
        </p:nvSpPr>
        <p:spPr>
          <a:xfrm>
            <a:off x="9209453" y="8462604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DID-ENG-SOL-SRMP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92" name="Flowchart: Document 391"/>
          <p:cNvSpPr/>
          <p:nvPr/>
        </p:nvSpPr>
        <p:spPr>
          <a:xfrm>
            <a:off x="9209453" y="8659642"/>
            <a:ext cx="1295400" cy="180975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DID-SSM-ISSMP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93" name="Flowchart: Document 392"/>
          <p:cNvSpPr/>
          <p:nvPr/>
        </p:nvSpPr>
        <p:spPr>
          <a:xfrm>
            <a:off x="9209453" y="8856033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DID-ENG-SOL-SSOP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94" name="Flowchart: Document 393"/>
          <p:cNvSpPr/>
          <p:nvPr/>
        </p:nvSpPr>
        <p:spPr>
          <a:xfrm>
            <a:off x="9209453" y="904409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DID-ENG-SOL-CSCRP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95" name="Flowchart: Document 394"/>
          <p:cNvSpPr/>
          <p:nvPr/>
        </p:nvSpPr>
        <p:spPr>
          <a:xfrm>
            <a:off x="9209453" y="9237131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DID-ENG-SOL-CSCR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396" name="Flowchart: Document 395"/>
          <p:cNvSpPr/>
          <p:nvPr/>
        </p:nvSpPr>
        <p:spPr>
          <a:xfrm>
            <a:off x="9209453" y="8072991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DID-ENG-SOL-ESCP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cxnSp>
        <p:nvCxnSpPr>
          <p:cNvPr id="397" name="Shape 593"/>
          <p:cNvCxnSpPr>
            <a:stCxn id="512" idx="4"/>
            <a:endCxn id="391" idx="1"/>
          </p:cNvCxnSpPr>
          <p:nvPr/>
        </p:nvCxnSpPr>
        <p:spPr>
          <a:xfrm rot="16200000" flipH="1">
            <a:off x="6906433" y="6249278"/>
            <a:ext cx="4342686" cy="26335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235" idx="3"/>
            <a:endCxn id="415" idx="6"/>
          </p:cNvCxnSpPr>
          <p:nvPr/>
        </p:nvCxnSpPr>
        <p:spPr>
          <a:xfrm>
            <a:off x="8057332" y="896938"/>
            <a:ext cx="60089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" name="Shape 589"/>
          <p:cNvCxnSpPr>
            <a:cxnSpLocks noChangeShapeType="1"/>
            <a:stCxn id="576" idx="4"/>
            <a:endCxn id="488" idx="3"/>
          </p:cNvCxnSpPr>
          <p:nvPr/>
        </p:nvCxnSpPr>
        <p:spPr bwMode="auto">
          <a:xfrm rot="5400000">
            <a:off x="8205818" y="6384967"/>
            <a:ext cx="108192" cy="30459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9" name="Oval 428"/>
          <p:cNvSpPr/>
          <p:nvPr/>
        </p:nvSpPr>
        <p:spPr>
          <a:xfrm flipH="1">
            <a:off x="8656356" y="3756488"/>
            <a:ext cx="36000" cy="36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430" name="Elbow Connector 519"/>
          <p:cNvCxnSpPr>
            <a:cxnSpLocks noChangeShapeType="1"/>
            <a:stCxn id="429" idx="4"/>
            <a:endCxn id="512" idx="6"/>
          </p:cNvCxnSpPr>
          <p:nvPr/>
        </p:nvCxnSpPr>
        <p:spPr bwMode="auto">
          <a:xfrm rot="16200000" flipH="1">
            <a:off x="8601666" y="3865178"/>
            <a:ext cx="399124" cy="253744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2" name="Oval 451"/>
          <p:cNvSpPr/>
          <p:nvPr/>
        </p:nvSpPr>
        <p:spPr>
          <a:xfrm flipH="1">
            <a:off x="8389987" y="4725591"/>
            <a:ext cx="44450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454" name="Elbow Connector 519"/>
          <p:cNvCxnSpPr>
            <a:cxnSpLocks noChangeShapeType="1"/>
            <a:stCxn id="429" idx="4"/>
            <a:endCxn id="452" idx="2"/>
          </p:cNvCxnSpPr>
          <p:nvPr/>
        </p:nvCxnSpPr>
        <p:spPr bwMode="auto">
          <a:xfrm rot="5400000">
            <a:off x="8076336" y="4150590"/>
            <a:ext cx="956122" cy="239919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1" name="Shape 593"/>
          <p:cNvCxnSpPr>
            <a:stCxn id="512" idx="4"/>
            <a:endCxn id="390" idx="1"/>
          </p:cNvCxnSpPr>
          <p:nvPr/>
        </p:nvCxnSpPr>
        <p:spPr>
          <a:xfrm rot="16200000" flipH="1">
            <a:off x="7296878" y="5858833"/>
            <a:ext cx="3561796" cy="26335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hape 593"/>
          <p:cNvCxnSpPr>
            <a:stCxn id="512" idx="4"/>
            <a:endCxn id="388" idx="1"/>
          </p:cNvCxnSpPr>
          <p:nvPr/>
        </p:nvCxnSpPr>
        <p:spPr>
          <a:xfrm rot="16200000" flipH="1">
            <a:off x="7004209" y="6151502"/>
            <a:ext cx="4147134" cy="26335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hape 593"/>
          <p:cNvCxnSpPr>
            <a:stCxn id="512" idx="4"/>
            <a:endCxn id="378" idx="1"/>
          </p:cNvCxnSpPr>
          <p:nvPr/>
        </p:nvCxnSpPr>
        <p:spPr>
          <a:xfrm rot="16200000" flipH="1">
            <a:off x="7199761" y="5955950"/>
            <a:ext cx="3756030" cy="26335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hape 593"/>
          <p:cNvCxnSpPr>
            <a:stCxn id="512" idx="4"/>
            <a:endCxn id="396" idx="1"/>
          </p:cNvCxnSpPr>
          <p:nvPr/>
        </p:nvCxnSpPr>
        <p:spPr>
          <a:xfrm rot="16200000" flipH="1">
            <a:off x="7101240" y="6054471"/>
            <a:ext cx="3953073" cy="26335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hape 593"/>
          <p:cNvCxnSpPr>
            <a:stCxn id="512" idx="4"/>
            <a:endCxn id="393" idx="1"/>
          </p:cNvCxnSpPr>
          <p:nvPr/>
        </p:nvCxnSpPr>
        <p:spPr>
          <a:xfrm rot="16200000" flipH="1">
            <a:off x="6709719" y="6445992"/>
            <a:ext cx="4736115" cy="26335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hape 593"/>
          <p:cNvCxnSpPr>
            <a:stCxn id="512" idx="4"/>
            <a:endCxn id="392" idx="1"/>
          </p:cNvCxnSpPr>
          <p:nvPr/>
        </p:nvCxnSpPr>
        <p:spPr>
          <a:xfrm rot="16200000" flipH="1">
            <a:off x="6807517" y="6348194"/>
            <a:ext cx="4540518" cy="26335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hape 593"/>
          <p:cNvCxnSpPr>
            <a:stCxn id="512" idx="4"/>
            <a:endCxn id="394" idx="1"/>
          </p:cNvCxnSpPr>
          <p:nvPr/>
        </p:nvCxnSpPr>
        <p:spPr>
          <a:xfrm rot="16200000" flipH="1">
            <a:off x="6615688" y="6540023"/>
            <a:ext cx="4924177" cy="26335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hape 593"/>
          <p:cNvCxnSpPr>
            <a:stCxn id="512" idx="4"/>
            <a:endCxn id="395" idx="1"/>
          </p:cNvCxnSpPr>
          <p:nvPr/>
        </p:nvCxnSpPr>
        <p:spPr>
          <a:xfrm rot="16200000" flipH="1">
            <a:off x="6519170" y="6636541"/>
            <a:ext cx="5117213" cy="26335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hape 538"/>
          <p:cNvCxnSpPr>
            <a:cxnSpLocks noChangeShapeType="1"/>
            <a:stCxn id="350" idx="0"/>
            <a:endCxn id="368" idx="3"/>
          </p:cNvCxnSpPr>
          <p:nvPr/>
        </p:nvCxnSpPr>
        <p:spPr bwMode="auto">
          <a:xfrm rot="16200000" flipV="1">
            <a:off x="8227032" y="5217455"/>
            <a:ext cx="67223" cy="30313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9" name="Shape 538"/>
          <p:cNvCxnSpPr>
            <a:cxnSpLocks noChangeShapeType="1"/>
            <a:stCxn id="350" idx="4"/>
            <a:endCxn id="370" idx="3"/>
          </p:cNvCxnSpPr>
          <p:nvPr/>
        </p:nvCxnSpPr>
        <p:spPr bwMode="auto">
          <a:xfrm rot="5400000">
            <a:off x="8209323" y="5348423"/>
            <a:ext cx="102640" cy="30313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0" name="Oval 349"/>
          <p:cNvSpPr/>
          <p:nvPr/>
        </p:nvSpPr>
        <p:spPr>
          <a:xfrm flipH="1">
            <a:off x="8389987" y="5402635"/>
            <a:ext cx="44450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52" name="Shape 538"/>
          <p:cNvCxnSpPr>
            <a:cxnSpLocks noChangeShapeType="1"/>
            <a:stCxn id="350" idx="4"/>
            <a:endCxn id="348" idx="3"/>
          </p:cNvCxnSpPr>
          <p:nvPr/>
        </p:nvCxnSpPr>
        <p:spPr bwMode="auto">
          <a:xfrm rot="5400000">
            <a:off x="8103755" y="5452405"/>
            <a:ext cx="312190" cy="30472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3" name="Shape 538"/>
          <p:cNvCxnSpPr>
            <a:cxnSpLocks noChangeShapeType="1"/>
            <a:stCxn id="350" idx="4"/>
            <a:endCxn id="385" idx="3"/>
          </p:cNvCxnSpPr>
          <p:nvPr/>
        </p:nvCxnSpPr>
        <p:spPr bwMode="auto">
          <a:xfrm rot="5400000">
            <a:off x="7991090" y="5566656"/>
            <a:ext cx="539106" cy="30313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4" name="Shape 538"/>
          <p:cNvCxnSpPr>
            <a:cxnSpLocks noChangeShapeType="1"/>
            <a:stCxn id="429" idx="4"/>
            <a:endCxn id="350" idx="2"/>
          </p:cNvCxnSpPr>
          <p:nvPr/>
        </p:nvCxnSpPr>
        <p:spPr bwMode="auto">
          <a:xfrm rot="5400000">
            <a:off x="7737814" y="4489112"/>
            <a:ext cx="1633166" cy="239919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</TotalTime>
  <Words>462</Words>
  <Application>Microsoft Office PowerPoint</Application>
  <PresentationFormat>A3 Paper (297x420 mm)</PresentationFormat>
  <Paragraphs>165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Lucida Sans</vt:lpstr>
      <vt:lpstr>Default Design</vt:lpstr>
      <vt:lpstr>PowerPoint Presentation</vt:lpstr>
    </vt:vector>
  </TitlesOfParts>
  <Manager/>
  <Company>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Structure</dc:title>
  <dc:subject>ASDEFCON (Strategic Materiel)</dc:subject>
  <dc:creator>Edgelow, Dave MR</dc:creator>
  <cp:lastModifiedBy>DAE2-</cp:lastModifiedBy>
  <cp:revision>145</cp:revision>
  <cp:lastPrinted>2019-06-25T23:39:26Z</cp:lastPrinted>
  <dcterms:created xsi:type="dcterms:W3CDTF">2007-12-15T04:18:49Z</dcterms:created>
  <dcterms:modified xsi:type="dcterms:W3CDTF">2024-07-17T20:50:39Z</dcterms:modified>
  <cp:category>ASDEFCON (Strategic Materiel)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bjective-Id">
    <vt:lpwstr>BM76144758</vt:lpwstr>
  </property>
  <property fmtid="{D5CDD505-2E9C-101B-9397-08002B2CF9AE}" pid="3" name="Objective-Title">
    <vt:lpwstr>SM_V5.2_Map copy</vt:lpwstr>
  </property>
  <property fmtid="{D5CDD505-2E9C-101B-9397-08002B2CF9AE}" pid="4" name="Objective-Comment">
    <vt:lpwstr/>
  </property>
  <property fmtid="{D5CDD505-2E9C-101B-9397-08002B2CF9AE}" pid="5" name="Objective-CreationStamp">
    <vt:filetime>2024-06-17T05:06:21Z</vt:filetime>
  </property>
  <property fmtid="{D5CDD505-2E9C-101B-9397-08002B2CF9AE}" pid="6" name="Objective-IsApproved">
    <vt:bool>false</vt:bool>
  </property>
  <property fmtid="{D5CDD505-2E9C-101B-9397-08002B2CF9AE}" pid="7" name="Objective-IsPublished">
    <vt:bool>false</vt:bool>
  </property>
  <property fmtid="{D5CDD505-2E9C-101B-9397-08002B2CF9AE}" pid="8" name="Objective-DatePublished">
    <vt:lpwstr/>
  </property>
  <property fmtid="{D5CDD505-2E9C-101B-9397-08002B2CF9AE}" pid="9" name="Objective-ModificationStamp">
    <vt:filetime>2024-07-17T20:36:28Z</vt:filetime>
  </property>
  <property fmtid="{D5CDD505-2E9C-101B-9397-08002B2CF9AE}" pid="10" name="Objective-Owner">
    <vt:lpwstr>Edgelow, Dave Mr</vt:lpwstr>
  </property>
  <property fmtid="{D5CDD505-2E9C-101B-9397-08002B2CF9AE}" pid="11" name="Objective-Path">
    <vt:lpwstr>Objective Global Folder - PROD:Defence Business Units:Capability Acquisition and Sustainment Group:Commercial Division:CPP : Commercial Policy and Practice:Commercial Policy Practice (CPP):03 ASDEFCON &amp; Contracting Initiatives (ACI) Directorate:01 ASDEFCO</vt:lpwstr>
  </property>
  <property fmtid="{D5CDD505-2E9C-101B-9397-08002B2CF9AE}" pid="12" name="Objective-Parent">
    <vt:lpwstr>00 Preliminary Pages</vt:lpwstr>
  </property>
  <property fmtid="{D5CDD505-2E9C-101B-9397-08002B2CF9AE}" pid="13" name="Objective-State">
    <vt:lpwstr>Being Edited</vt:lpwstr>
  </property>
  <property fmtid="{D5CDD505-2E9C-101B-9397-08002B2CF9AE}" pid="14" name="Objective-Version">
    <vt:lpwstr>1.2</vt:lpwstr>
  </property>
  <property fmtid="{D5CDD505-2E9C-101B-9397-08002B2CF9AE}" pid="15" name="Objective-VersionNumber">
    <vt:i4>3</vt:i4>
  </property>
  <property fmtid="{D5CDD505-2E9C-101B-9397-08002B2CF9AE}" pid="16" name="Objective-VersionComment">
    <vt:lpwstr/>
  </property>
  <property fmtid="{D5CDD505-2E9C-101B-9397-08002B2CF9AE}" pid="17" name="Objective-FileNumber">
    <vt:lpwstr/>
  </property>
  <property fmtid="{D5CDD505-2E9C-101B-9397-08002B2CF9AE}" pid="18" name="Objective-Classification">
    <vt:lpwstr>[Inherited - Official]</vt:lpwstr>
  </property>
  <property fmtid="{D5CDD505-2E9C-101B-9397-08002B2CF9AE}" pid="19" name="Objective-Caveats">
    <vt:lpwstr/>
  </property>
  <property fmtid="{D5CDD505-2E9C-101B-9397-08002B2CF9AE}" pid="20" name="Objective-Document Type [system]">
    <vt:lpwstr/>
  </property>
  <property fmtid="{D5CDD505-2E9C-101B-9397-08002B2CF9AE}" pid="21" name="Objective-Reason for Security Classification Change [system]">
    <vt:lpwstr/>
  </property>
</Properties>
</file>