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801600" cy="9601200" type="A3"/>
  <p:notesSz cx="6797675" cy="9926638"/>
  <p:defaultTextStyle>
    <a:defPPr>
      <a:defRPr lang="en-AU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2438" indent="4763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1225" indent="3175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66838" indent="4763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5625" indent="3175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24">
          <p15:clr>
            <a:srgbClr val="A4A3A4"/>
          </p15:clr>
        </p15:guide>
        <p15:guide id="2" pos="403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F58025"/>
    <a:srgbClr val="FFFFCC"/>
    <a:srgbClr val="000000"/>
    <a:srgbClr val="CCFFCC"/>
    <a:srgbClr val="FFFF99"/>
    <a:srgbClr val="FFCC00"/>
    <a:srgbClr val="FF9999"/>
    <a:srgbClr val="F8F8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853" autoAdjust="0"/>
    <p:restoredTop sz="97458" autoAdjust="0"/>
  </p:normalViewPr>
  <p:slideViewPr>
    <p:cSldViewPr>
      <p:cViewPr>
        <p:scale>
          <a:sx n="100" d="100"/>
          <a:sy n="100" d="100"/>
        </p:scale>
        <p:origin x="-42" y="72"/>
      </p:cViewPr>
      <p:guideLst>
        <p:guide orient="horz" pos="3024"/>
        <p:guide pos="403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6058" cy="496167"/>
          </a:xfrm>
          <a:prstGeom prst="rect">
            <a:avLst/>
          </a:prstGeom>
        </p:spPr>
        <p:txBody>
          <a:bodyPr vert="horz" lIns="61411" tIns="30706" rIns="61411" bIns="30706" rtlCol="0"/>
          <a:lstStyle>
            <a:lvl1pPr algn="l">
              <a:defRPr sz="800"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530" y="1"/>
            <a:ext cx="2946058" cy="496167"/>
          </a:xfrm>
          <a:prstGeom prst="rect">
            <a:avLst/>
          </a:prstGeom>
        </p:spPr>
        <p:txBody>
          <a:bodyPr vert="horz" lIns="61411" tIns="30706" rIns="61411" bIns="30706" rtlCol="0"/>
          <a:lstStyle>
            <a:lvl1pPr algn="r">
              <a:defRPr sz="800"/>
            </a:lvl1pPr>
          </a:lstStyle>
          <a:p>
            <a:pPr>
              <a:defRPr/>
            </a:pPr>
            <a:fld id="{32766588-1B4C-466C-BE49-DCF4B2C5835A}" type="datetimeFigureOut">
              <a:rPr lang="en-AU"/>
              <a:pPr>
                <a:defRPr/>
              </a:pPr>
              <a:t>27/08/2024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9163" y="744538"/>
            <a:ext cx="4960937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61411" tIns="30706" rIns="61411" bIns="30706" rtlCol="0" anchor="ctr"/>
          <a:lstStyle/>
          <a:p>
            <a:pPr lvl="0"/>
            <a:endParaRPr lang="en-AU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0529" y="4715785"/>
            <a:ext cx="5436618" cy="4466603"/>
          </a:xfrm>
          <a:prstGeom prst="rect">
            <a:avLst/>
          </a:prstGeom>
        </p:spPr>
        <p:txBody>
          <a:bodyPr vert="horz" lIns="61411" tIns="30706" rIns="61411" bIns="30706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AU" noProof="0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9374"/>
            <a:ext cx="2946058" cy="495070"/>
          </a:xfrm>
          <a:prstGeom prst="rect">
            <a:avLst/>
          </a:prstGeom>
        </p:spPr>
        <p:txBody>
          <a:bodyPr vert="horz" lIns="61411" tIns="30706" rIns="61411" bIns="30706" rtlCol="0" anchor="b"/>
          <a:lstStyle>
            <a:lvl1pPr algn="l">
              <a:defRPr sz="800"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530" y="9429374"/>
            <a:ext cx="2946058" cy="495070"/>
          </a:xfrm>
          <a:prstGeom prst="rect">
            <a:avLst/>
          </a:prstGeom>
        </p:spPr>
        <p:txBody>
          <a:bodyPr vert="horz" lIns="61411" tIns="30706" rIns="61411" bIns="30706" rtlCol="0" anchor="b"/>
          <a:lstStyle>
            <a:lvl1pPr algn="r">
              <a:defRPr sz="800"/>
            </a:lvl1pPr>
          </a:lstStyle>
          <a:p>
            <a:pPr>
              <a:defRPr/>
            </a:pPr>
            <a:fld id="{65A6CDE4-B27B-4E15-898F-7B5800DC2F25}" type="slidenum">
              <a:rPr lang="en-AU"/>
              <a:pPr>
                <a:defRPr/>
              </a:pPr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958481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410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88ED069C-5EE8-4C2C-B114-8C38389869C2}" type="slidenum">
              <a:rPr lang="en-AU" altLang="en-US" smtClean="0"/>
              <a:pPr/>
              <a:t>1</a:t>
            </a:fld>
            <a:endParaRPr lang="en-AU" alt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2981912"/>
            <a:ext cx="10881360" cy="205872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20240" y="5440683"/>
            <a:ext cx="8961120" cy="2454152"/>
          </a:xfrm>
        </p:spPr>
        <p:txBody>
          <a:bodyPr/>
          <a:lstStyle>
            <a:lvl1pPr marL="0" indent="0" algn="ctr">
              <a:buNone/>
              <a:defRPr/>
            </a:lvl1pPr>
            <a:lvl2pPr marL="342015" indent="0" algn="ctr">
              <a:buNone/>
              <a:defRPr/>
            </a:lvl2pPr>
            <a:lvl3pPr marL="684031" indent="0" algn="ctr">
              <a:buNone/>
              <a:defRPr/>
            </a:lvl3pPr>
            <a:lvl4pPr marL="1026046" indent="0" algn="ctr">
              <a:buNone/>
              <a:defRPr/>
            </a:lvl4pPr>
            <a:lvl5pPr marL="1368061" indent="0" algn="ctr">
              <a:buNone/>
              <a:defRPr/>
            </a:lvl5pPr>
            <a:lvl6pPr marL="1710077" indent="0" algn="ctr">
              <a:buNone/>
              <a:defRPr/>
            </a:lvl6pPr>
            <a:lvl7pPr marL="2052092" indent="0" algn="ctr">
              <a:buNone/>
              <a:defRPr/>
            </a:lvl7pPr>
            <a:lvl8pPr marL="2394108" indent="0" algn="ctr">
              <a:buNone/>
              <a:defRPr/>
            </a:lvl8pPr>
            <a:lvl9pPr marL="2736123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764A88-800C-4B53-9646-10240413C64E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16126840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ACE2A9-14FC-4F8C-AF28-5B5896E8F13C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17468255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81160" y="384666"/>
            <a:ext cx="2880360" cy="819179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40082" y="384666"/>
            <a:ext cx="8356600" cy="819179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D3A10E-6587-45C7-9800-FE48DC087DB6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34752539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53EF6D-D7F0-4540-AF6D-A6DFAB4789F8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31970828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0498" y="6170006"/>
            <a:ext cx="10881360" cy="1906393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10498" y="4069743"/>
            <a:ext cx="10881360" cy="2100262"/>
          </a:xfrm>
        </p:spPr>
        <p:txBody>
          <a:bodyPr anchor="b"/>
          <a:lstStyle>
            <a:lvl1pPr marL="0" indent="0">
              <a:buNone/>
              <a:defRPr sz="1500"/>
            </a:lvl1pPr>
            <a:lvl2pPr marL="342015" indent="0">
              <a:buNone/>
              <a:defRPr sz="1300"/>
            </a:lvl2pPr>
            <a:lvl3pPr marL="684031" indent="0">
              <a:buNone/>
              <a:defRPr sz="1200"/>
            </a:lvl3pPr>
            <a:lvl4pPr marL="1026046" indent="0">
              <a:buNone/>
              <a:defRPr sz="1000"/>
            </a:lvl4pPr>
            <a:lvl5pPr marL="1368061" indent="0">
              <a:buNone/>
              <a:defRPr sz="1000"/>
            </a:lvl5pPr>
            <a:lvl6pPr marL="1710077" indent="0">
              <a:buNone/>
              <a:defRPr sz="1000"/>
            </a:lvl6pPr>
            <a:lvl7pPr marL="2052092" indent="0">
              <a:buNone/>
              <a:defRPr sz="1000"/>
            </a:lvl7pPr>
            <a:lvl8pPr marL="2394108" indent="0">
              <a:buNone/>
              <a:defRPr sz="1000"/>
            </a:lvl8pPr>
            <a:lvl9pPr marL="273612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F5FAF1-D575-48CC-804F-1B1D3D4C173E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16047342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40080" y="2240284"/>
            <a:ext cx="5618480" cy="633617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43042" y="2240284"/>
            <a:ext cx="5618480" cy="633617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7ACF7B-C239-4475-91DC-D7FFE733D173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6253374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0081" y="2149504"/>
            <a:ext cx="5657005" cy="895497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015" indent="0">
              <a:buNone/>
              <a:defRPr sz="1500" b="1"/>
            </a:lvl2pPr>
            <a:lvl3pPr marL="684031" indent="0">
              <a:buNone/>
              <a:defRPr sz="1300" b="1"/>
            </a:lvl3pPr>
            <a:lvl4pPr marL="1026046" indent="0">
              <a:buNone/>
              <a:defRPr sz="1200" b="1"/>
            </a:lvl4pPr>
            <a:lvl5pPr marL="1368061" indent="0">
              <a:buNone/>
              <a:defRPr sz="1200" b="1"/>
            </a:lvl5pPr>
            <a:lvl6pPr marL="1710077" indent="0">
              <a:buNone/>
              <a:defRPr sz="1200" b="1"/>
            </a:lvl6pPr>
            <a:lvl7pPr marL="2052092" indent="0">
              <a:buNone/>
              <a:defRPr sz="1200" b="1"/>
            </a:lvl7pPr>
            <a:lvl8pPr marL="2394108" indent="0">
              <a:buNone/>
              <a:defRPr sz="1200" b="1"/>
            </a:lvl8pPr>
            <a:lvl9pPr marL="2736123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0081" y="3044998"/>
            <a:ext cx="5657005" cy="5531460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04521" y="2149504"/>
            <a:ext cx="5657002" cy="895497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015" indent="0">
              <a:buNone/>
              <a:defRPr sz="1500" b="1"/>
            </a:lvl2pPr>
            <a:lvl3pPr marL="684031" indent="0">
              <a:buNone/>
              <a:defRPr sz="1300" b="1"/>
            </a:lvl3pPr>
            <a:lvl4pPr marL="1026046" indent="0">
              <a:buNone/>
              <a:defRPr sz="1200" b="1"/>
            </a:lvl4pPr>
            <a:lvl5pPr marL="1368061" indent="0">
              <a:buNone/>
              <a:defRPr sz="1200" b="1"/>
            </a:lvl5pPr>
            <a:lvl6pPr marL="1710077" indent="0">
              <a:buNone/>
              <a:defRPr sz="1200" b="1"/>
            </a:lvl6pPr>
            <a:lvl7pPr marL="2052092" indent="0">
              <a:buNone/>
              <a:defRPr sz="1200" b="1"/>
            </a:lvl7pPr>
            <a:lvl8pPr marL="2394108" indent="0">
              <a:buNone/>
              <a:defRPr sz="1200" b="1"/>
            </a:lvl8pPr>
            <a:lvl9pPr marL="2736123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04521" y="3044998"/>
            <a:ext cx="5657002" cy="5531460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360C76-07EE-4E85-996D-243030DADB4E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6929786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9F1A35-3964-4842-ACBE-DAD066B29FE5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15221598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1F7A2F-B128-40DC-B204-01F5125A9772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25975136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0082" y="381589"/>
            <a:ext cx="4210898" cy="1627896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5072" y="381589"/>
            <a:ext cx="7156448" cy="819487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0082" y="2009483"/>
            <a:ext cx="4210898" cy="6566974"/>
          </a:xfrm>
        </p:spPr>
        <p:txBody>
          <a:bodyPr/>
          <a:lstStyle>
            <a:lvl1pPr marL="0" indent="0">
              <a:buNone/>
              <a:defRPr sz="1000"/>
            </a:lvl1pPr>
            <a:lvl2pPr marL="342015" indent="0">
              <a:buNone/>
              <a:defRPr sz="900"/>
            </a:lvl2pPr>
            <a:lvl3pPr marL="684031" indent="0">
              <a:buNone/>
              <a:defRPr sz="700"/>
            </a:lvl3pPr>
            <a:lvl4pPr marL="1026046" indent="0">
              <a:buNone/>
              <a:defRPr sz="700"/>
            </a:lvl4pPr>
            <a:lvl5pPr marL="1368061" indent="0">
              <a:buNone/>
              <a:defRPr sz="700"/>
            </a:lvl5pPr>
            <a:lvl6pPr marL="1710077" indent="0">
              <a:buNone/>
              <a:defRPr sz="700"/>
            </a:lvl6pPr>
            <a:lvl7pPr marL="2052092" indent="0">
              <a:buNone/>
              <a:defRPr sz="700"/>
            </a:lvl7pPr>
            <a:lvl8pPr marL="2394108" indent="0">
              <a:buNone/>
              <a:defRPr sz="700"/>
            </a:lvl8pPr>
            <a:lvl9pPr marL="2736123" indent="0">
              <a:buNone/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39A0D7-218A-4900-AEF7-266875266BDD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465925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09945" y="6720840"/>
            <a:ext cx="7680960" cy="793946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09945" y="858570"/>
            <a:ext cx="7680960" cy="5760720"/>
          </a:xfrm>
        </p:spPr>
        <p:txBody>
          <a:bodyPr/>
          <a:lstStyle>
            <a:lvl1pPr marL="0" indent="0">
              <a:buNone/>
              <a:defRPr sz="2400"/>
            </a:lvl1pPr>
            <a:lvl2pPr marL="342015" indent="0">
              <a:buNone/>
              <a:defRPr sz="2100"/>
            </a:lvl2pPr>
            <a:lvl3pPr marL="684031" indent="0">
              <a:buNone/>
              <a:defRPr sz="1800"/>
            </a:lvl3pPr>
            <a:lvl4pPr marL="1026046" indent="0">
              <a:buNone/>
              <a:defRPr sz="1500"/>
            </a:lvl4pPr>
            <a:lvl5pPr marL="1368061" indent="0">
              <a:buNone/>
              <a:defRPr sz="1500"/>
            </a:lvl5pPr>
            <a:lvl6pPr marL="1710077" indent="0">
              <a:buNone/>
              <a:defRPr sz="1500"/>
            </a:lvl6pPr>
            <a:lvl7pPr marL="2052092" indent="0">
              <a:buNone/>
              <a:defRPr sz="1500"/>
            </a:lvl7pPr>
            <a:lvl8pPr marL="2394108" indent="0">
              <a:buNone/>
              <a:defRPr sz="1500"/>
            </a:lvl8pPr>
            <a:lvl9pPr marL="2736123" indent="0">
              <a:buNone/>
              <a:defRPr sz="1500"/>
            </a:lvl9pPr>
          </a:lstStyle>
          <a:p>
            <a:pPr lvl="0"/>
            <a:endParaRPr lang="en-AU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09945" y="7514786"/>
            <a:ext cx="7680960" cy="1126294"/>
          </a:xfrm>
        </p:spPr>
        <p:txBody>
          <a:bodyPr/>
          <a:lstStyle>
            <a:lvl1pPr marL="0" indent="0">
              <a:buNone/>
              <a:defRPr sz="1000"/>
            </a:lvl1pPr>
            <a:lvl2pPr marL="342015" indent="0">
              <a:buNone/>
              <a:defRPr sz="900"/>
            </a:lvl2pPr>
            <a:lvl3pPr marL="684031" indent="0">
              <a:buNone/>
              <a:defRPr sz="700"/>
            </a:lvl3pPr>
            <a:lvl4pPr marL="1026046" indent="0">
              <a:buNone/>
              <a:defRPr sz="700"/>
            </a:lvl4pPr>
            <a:lvl5pPr marL="1368061" indent="0">
              <a:buNone/>
              <a:defRPr sz="700"/>
            </a:lvl5pPr>
            <a:lvl6pPr marL="1710077" indent="0">
              <a:buNone/>
              <a:defRPr sz="700"/>
            </a:lvl6pPr>
            <a:lvl7pPr marL="2052092" indent="0">
              <a:buNone/>
              <a:defRPr sz="700"/>
            </a:lvl7pPr>
            <a:lvl8pPr marL="2394108" indent="0">
              <a:buNone/>
              <a:defRPr sz="700"/>
            </a:lvl8pPr>
            <a:lvl9pPr marL="2736123" indent="0">
              <a:buNone/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62DC9DD-2C1B-4AFF-89F5-F661E505148E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  <p:extLst>
      <p:ext uri="{BB962C8B-B14F-4D97-AF65-F5344CB8AC3E}">
        <p14:creationId xmlns:p14="http://schemas.microsoft.com/office/powerpoint/2010/main" val="27166734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39763" y="384175"/>
            <a:ext cx="11522075" cy="1600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403" tIns="34202" rIns="68403" bIns="34202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alt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39763" y="2239963"/>
            <a:ext cx="11522075" cy="6337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403" tIns="34202" rIns="68403" bIns="3420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altLang="en-US" smtClean="0"/>
              <a:t>Click to edit Master text styles</a:t>
            </a:r>
          </a:p>
          <a:p>
            <a:pPr lvl="1"/>
            <a:r>
              <a:rPr lang="en-AU" altLang="en-US" smtClean="0"/>
              <a:t>Second level</a:t>
            </a:r>
          </a:p>
          <a:p>
            <a:pPr lvl="2"/>
            <a:r>
              <a:rPr lang="en-AU" altLang="en-US" smtClean="0"/>
              <a:t>Third level</a:t>
            </a:r>
          </a:p>
          <a:p>
            <a:pPr lvl="3"/>
            <a:r>
              <a:rPr lang="en-AU" altLang="en-US" smtClean="0"/>
              <a:t>Fourth level</a:t>
            </a:r>
          </a:p>
          <a:p>
            <a:pPr lvl="4"/>
            <a:r>
              <a:rPr lang="en-AU" alt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39763" y="8743950"/>
            <a:ext cx="2987675" cy="666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68403" tIns="34202" rIns="68403" bIns="34202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>
                <a:latin typeface="Arial" charset="0"/>
              </a:defRPr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373563" y="8743950"/>
            <a:ext cx="4054475" cy="666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68403" tIns="34202" rIns="68403" bIns="34202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000">
                <a:latin typeface="Arial" charset="0"/>
              </a:defRPr>
            </a:lvl1pPr>
          </a:lstStyle>
          <a:p>
            <a:pPr>
              <a:defRPr/>
            </a:pPr>
            <a:endParaRPr lang="en-A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9174163" y="8743950"/>
            <a:ext cx="2987675" cy="666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68403" tIns="34202" rIns="68403" bIns="34202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/>
            </a:lvl1pPr>
          </a:lstStyle>
          <a:p>
            <a:pPr>
              <a:defRPr/>
            </a:pPr>
            <a:fld id="{9F7A464D-D11E-46B6-972C-05BD4575D673}" type="slidenum">
              <a:rPr lang="en-AU" altLang="en-US"/>
              <a:pPr>
                <a:defRPr/>
              </a:pPr>
              <a:t>‹#›</a:t>
            </a:fld>
            <a:endParaRPr lang="en-AU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5pPr>
      <a:lvl6pPr marL="342015" algn="ctr" rtl="0" fontAlgn="base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6pPr>
      <a:lvl7pPr marL="684031" algn="ctr" rtl="0" fontAlgn="base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7pPr>
      <a:lvl8pPr marL="1026046" algn="ctr" rtl="0" fontAlgn="base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8pPr>
      <a:lvl9pPr marL="1368061" algn="ctr" rtl="0" fontAlgn="base">
        <a:spcBef>
          <a:spcPct val="0"/>
        </a:spcBef>
        <a:spcAft>
          <a:spcPct val="0"/>
        </a:spcAft>
        <a:defRPr sz="3300">
          <a:solidFill>
            <a:schemeClr val="tx2"/>
          </a:solidFill>
          <a:latin typeface="Arial" charset="0"/>
        </a:defRPr>
      </a:lvl9pPr>
    </p:titleStyle>
    <p:bodyStyle>
      <a:lvl1pPr marL="254000" indent="-2540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54038" indent="-211138" algn="l" rtl="0" eaLnBrk="0" fontAlgn="base" hangingPunct="0">
        <a:spcBef>
          <a:spcPct val="20000"/>
        </a:spcBef>
        <a:spcAft>
          <a:spcPct val="0"/>
        </a:spcAft>
        <a:buChar char="–"/>
        <a:defRPr sz="2100">
          <a:solidFill>
            <a:schemeClr val="tx1"/>
          </a:solidFill>
          <a:latin typeface="+mn-lt"/>
        </a:defRPr>
      </a:lvl2pPr>
      <a:lvl3pPr marL="852488" indent="-168275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195388" indent="-168275" algn="l" rtl="0" eaLnBrk="0" fontAlgn="base" hangingPunct="0">
        <a:spcBef>
          <a:spcPct val="20000"/>
        </a:spcBef>
        <a:spcAft>
          <a:spcPct val="0"/>
        </a:spcAft>
        <a:buChar char="–"/>
        <a:defRPr sz="1500">
          <a:solidFill>
            <a:schemeClr val="tx1"/>
          </a:solidFill>
          <a:latin typeface="+mn-lt"/>
        </a:defRPr>
      </a:lvl4pPr>
      <a:lvl5pPr marL="1536700" indent="-168275" algn="l" rtl="0" eaLnBrk="0" fontAlgn="base" hangingPunct="0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5pPr>
      <a:lvl6pPr marL="1881085" indent="-171008" algn="l" rtl="0" fontAlgn="base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6pPr>
      <a:lvl7pPr marL="2223100" indent="-171008" algn="l" rtl="0" fontAlgn="base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7pPr>
      <a:lvl8pPr marL="2565115" indent="-171008" algn="l" rtl="0" fontAlgn="base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8pPr>
      <a:lvl9pPr marL="2907130" indent="-171008" algn="l" rtl="0" fontAlgn="base">
        <a:spcBef>
          <a:spcPct val="20000"/>
        </a:spcBef>
        <a:spcAft>
          <a:spcPct val="0"/>
        </a:spcAft>
        <a:buChar char="»"/>
        <a:defRPr sz="15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684031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42015" algn="l" defTabSz="684031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84031" algn="l" defTabSz="684031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1026046" algn="l" defTabSz="684031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368061" algn="l" defTabSz="684031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710077" algn="l" defTabSz="684031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052092" algn="l" defTabSz="684031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394108" algn="l" defTabSz="684031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736123" algn="l" defTabSz="684031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procurement.ASDEFCON@defence.gov.au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4" Type="http://schemas.openxmlformats.org/officeDocument/2006/relationships/hyperlink" Target="mailto:ASDEFCONSOW.Support@defence.gov.au?subject=ASDEFCON%20SOW%20Help%20Desk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Rectangle 216"/>
          <p:cNvSpPr/>
          <p:nvPr/>
        </p:nvSpPr>
        <p:spPr>
          <a:xfrm>
            <a:off x="1315790" y="3925962"/>
            <a:ext cx="44450" cy="44450"/>
          </a:xfrm>
          <a:prstGeom prst="rect">
            <a:avLst/>
          </a:prstGeom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 sz="800">
              <a:latin typeface="Lucida Sans" pitchFamily="34" charset="0"/>
            </a:endParaRPr>
          </a:p>
        </p:txBody>
      </p:sp>
      <p:sp>
        <p:nvSpPr>
          <p:cNvPr id="212" name="Rectangle 211"/>
          <p:cNvSpPr/>
          <p:nvPr/>
        </p:nvSpPr>
        <p:spPr>
          <a:xfrm>
            <a:off x="1149350" y="3129533"/>
            <a:ext cx="1728000" cy="46038"/>
          </a:xfrm>
          <a:prstGeom prst="rect">
            <a:avLst/>
          </a:prstGeom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 sz="800">
              <a:latin typeface="Lucida Sans" pitchFamily="34" charset="0"/>
            </a:endParaRPr>
          </a:p>
        </p:txBody>
      </p:sp>
      <p:sp>
        <p:nvSpPr>
          <p:cNvPr id="213" name="Rectangle 212"/>
          <p:cNvSpPr/>
          <p:nvPr/>
        </p:nvSpPr>
        <p:spPr>
          <a:xfrm>
            <a:off x="717550" y="6960840"/>
            <a:ext cx="2998788" cy="2074095"/>
          </a:xfrm>
          <a:prstGeom prst="rect">
            <a:avLst/>
          </a:prstGeom>
          <a:solidFill>
            <a:srgbClr val="FFFFFF"/>
          </a:solidFill>
          <a:ln w="952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/>
          <a:lstStyle/>
          <a:p>
            <a:pPr eaLnBrk="1" hangingPunct="1">
              <a:defRPr/>
            </a:pPr>
            <a:r>
              <a:rPr lang="en-AU" sz="1000" b="1" dirty="0">
                <a:solidFill>
                  <a:srgbClr val="000000"/>
                </a:solidFill>
                <a:latin typeface="Lucida Sans" pitchFamily="34" charset="0"/>
              </a:rPr>
              <a:t>Notes:</a:t>
            </a:r>
          </a:p>
        </p:txBody>
      </p:sp>
      <p:sp>
        <p:nvSpPr>
          <p:cNvPr id="2052" name="Text Box 52"/>
          <p:cNvSpPr txBox="1">
            <a:spLocks noChangeArrowheads="1"/>
          </p:cNvSpPr>
          <p:nvPr/>
        </p:nvSpPr>
        <p:spPr bwMode="auto">
          <a:xfrm>
            <a:off x="3927475" y="552450"/>
            <a:ext cx="4921250" cy="284163"/>
          </a:xfrm>
          <a:prstGeom prst="rect">
            <a:avLst/>
          </a:prstGeom>
          <a:solidFill>
            <a:srgbClr val="FFCC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AU" altLang="en-US" sz="1200" b="1" dirty="0">
                <a:latin typeface="Lucida Sans" pitchFamily="34" charset="0"/>
              </a:rPr>
              <a:t>ASDEFCON (Complex Materiel) Volume 2 </a:t>
            </a:r>
            <a:r>
              <a:rPr lang="en-AU" altLang="en-US" sz="1200" b="1" dirty="0" smtClean="0">
                <a:latin typeface="Lucida Sans" pitchFamily="34" charset="0"/>
              </a:rPr>
              <a:t>V5.2 </a:t>
            </a:r>
            <a:r>
              <a:rPr lang="en-AU" altLang="en-US" sz="1200" b="1" dirty="0">
                <a:latin typeface="Lucida Sans" pitchFamily="34" charset="0"/>
              </a:rPr>
              <a:t>Template</a:t>
            </a:r>
          </a:p>
        </p:txBody>
      </p:sp>
      <p:cxnSp>
        <p:nvCxnSpPr>
          <p:cNvPr id="2053" name="AutoShape 54"/>
          <p:cNvCxnSpPr>
            <a:cxnSpLocks noChangeShapeType="1"/>
            <a:stCxn id="2052" idx="2"/>
            <a:endCxn id="2168" idx="1"/>
          </p:cNvCxnSpPr>
          <p:nvPr/>
        </p:nvCxnSpPr>
        <p:spPr bwMode="auto">
          <a:xfrm rot="5400000">
            <a:off x="1514959" y="164618"/>
            <a:ext cx="4201146" cy="5545137"/>
          </a:xfrm>
          <a:prstGeom prst="bentConnector4">
            <a:avLst>
              <a:gd name="adj1" fmla="val 3785"/>
              <a:gd name="adj2" fmla="val 104123"/>
            </a:avLst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54" name="AutoShape 56"/>
          <p:cNvCxnSpPr>
            <a:cxnSpLocks noChangeShapeType="1"/>
            <a:stCxn id="2052" idx="2"/>
            <a:endCxn id="2169" idx="0"/>
          </p:cNvCxnSpPr>
          <p:nvPr/>
        </p:nvCxnSpPr>
        <p:spPr bwMode="auto">
          <a:xfrm rot="5400000">
            <a:off x="3949701" y="-1279525"/>
            <a:ext cx="322262" cy="4554537"/>
          </a:xfrm>
          <a:prstGeom prst="bentConnector3">
            <a:avLst>
              <a:gd name="adj1" fmla="val 49755"/>
            </a:avLst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55" name="AutoShape 58"/>
          <p:cNvCxnSpPr>
            <a:cxnSpLocks noChangeShapeType="1"/>
            <a:stCxn id="2052" idx="2"/>
          </p:cNvCxnSpPr>
          <p:nvPr/>
        </p:nvCxnSpPr>
        <p:spPr bwMode="auto">
          <a:xfrm rot="5400000">
            <a:off x="5260182" y="30956"/>
            <a:ext cx="322262" cy="1933575"/>
          </a:xfrm>
          <a:prstGeom prst="bentConnector3">
            <a:avLst>
              <a:gd name="adj1" fmla="val 49755"/>
            </a:avLst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56" name="AutoShape 60"/>
          <p:cNvCxnSpPr>
            <a:cxnSpLocks noChangeShapeType="1"/>
            <a:stCxn id="2052" idx="2"/>
            <a:endCxn id="2175" idx="0"/>
          </p:cNvCxnSpPr>
          <p:nvPr/>
        </p:nvCxnSpPr>
        <p:spPr bwMode="auto">
          <a:xfrm rot="16200000" flipH="1">
            <a:off x="6556376" y="668337"/>
            <a:ext cx="322262" cy="658813"/>
          </a:xfrm>
          <a:prstGeom prst="bentConnector3">
            <a:avLst>
              <a:gd name="adj1" fmla="val 49755"/>
            </a:avLst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67" name="Text Box 85"/>
          <p:cNvSpPr txBox="1">
            <a:spLocks noChangeArrowheads="1"/>
          </p:cNvSpPr>
          <p:nvPr/>
        </p:nvSpPr>
        <p:spPr bwMode="auto">
          <a:xfrm>
            <a:off x="1149350" y="2022475"/>
            <a:ext cx="1728000" cy="215900"/>
          </a:xfrm>
          <a:prstGeom prst="rect">
            <a:avLst/>
          </a:prstGeom>
          <a:solidFill>
            <a:srgbClr val="99FF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Annex A: Overview</a:t>
            </a:r>
          </a:p>
        </p:txBody>
      </p:sp>
      <p:sp>
        <p:nvSpPr>
          <p:cNvPr id="2068" name="Text Box 86"/>
          <p:cNvSpPr txBox="1">
            <a:spLocks noChangeArrowheads="1"/>
          </p:cNvSpPr>
          <p:nvPr/>
        </p:nvSpPr>
        <p:spPr bwMode="auto">
          <a:xfrm>
            <a:off x="1149350" y="2309812"/>
            <a:ext cx="1728000" cy="281253"/>
          </a:xfrm>
          <a:prstGeom prst="rect">
            <a:avLst/>
          </a:prstGeom>
          <a:solidFill>
            <a:srgbClr val="99FF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361950" indent="-36195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Annex B: </a:t>
            </a:r>
            <a:r>
              <a:rPr lang="en-AU" altLang="en-US" sz="800" dirty="0" smtClean="0">
                <a:latin typeface="Lucida Sans" pitchFamily="34" charset="0"/>
              </a:rPr>
              <a:t>Tenderer’s Deed of Undertaking</a:t>
            </a:r>
            <a:endParaRPr lang="en-AU" altLang="en-US" sz="800" dirty="0">
              <a:latin typeface="Lucida Sans" pitchFamily="34" charset="0"/>
            </a:endParaRPr>
          </a:p>
        </p:txBody>
      </p:sp>
      <p:sp>
        <p:nvSpPr>
          <p:cNvPr id="2069" name="Text Box 87"/>
          <p:cNvSpPr txBox="1">
            <a:spLocks noChangeArrowheads="1"/>
          </p:cNvSpPr>
          <p:nvPr/>
        </p:nvSpPr>
        <p:spPr bwMode="auto">
          <a:xfrm>
            <a:off x="1149350" y="2670746"/>
            <a:ext cx="1728000" cy="215900"/>
          </a:xfrm>
          <a:prstGeom prst="rect">
            <a:avLst/>
          </a:prstGeom>
          <a:solidFill>
            <a:srgbClr val="99FF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Annex C: Commercial</a:t>
            </a:r>
          </a:p>
        </p:txBody>
      </p:sp>
      <p:sp>
        <p:nvSpPr>
          <p:cNvPr id="2070" name="Text Box 88"/>
          <p:cNvSpPr txBox="1">
            <a:spLocks noChangeArrowheads="1"/>
          </p:cNvSpPr>
          <p:nvPr/>
        </p:nvSpPr>
        <p:spPr bwMode="auto">
          <a:xfrm>
            <a:off x="1149350" y="2958083"/>
            <a:ext cx="1728000" cy="215900"/>
          </a:xfrm>
          <a:prstGeom prst="rect">
            <a:avLst/>
          </a:prstGeom>
          <a:solidFill>
            <a:srgbClr val="99FF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Annex D: Financial</a:t>
            </a:r>
          </a:p>
        </p:txBody>
      </p:sp>
      <p:sp>
        <p:nvSpPr>
          <p:cNvPr id="2071" name="Text Box 89"/>
          <p:cNvSpPr txBox="1">
            <a:spLocks noChangeArrowheads="1"/>
          </p:cNvSpPr>
          <p:nvPr/>
        </p:nvSpPr>
        <p:spPr bwMode="auto">
          <a:xfrm>
            <a:off x="1149350" y="3247006"/>
            <a:ext cx="1728000" cy="324000"/>
          </a:xfrm>
          <a:prstGeom prst="rect">
            <a:avLst/>
          </a:prstGeom>
          <a:solidFill>
            <a:srgbClr val="99FF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marL="361950" indent="-361950"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Annex E: Project </a:t>
            </a:r>
            <a:r>
              <a:rPr lang="en-AU" altLang="en-US" sz="800" dirty="0" smtClean="0">
                <a:latin typeface="Lucida Sans" pitchFamily="34" charset="0"/>
              </a:rPr>
              <a:t>Strategies and Experience</a:t>
            </a:r>
            <a:endParaRPr lang="en-AU" altLang="en-US" sz="800" dirty="0">
              <a:latin typeface="Lucida Sans" pitchFamily="34" charset="0"/>
            </a:endParaRPr>
          </a:p>
        </p:txBody>
      </p:sp>
      <p:sp>
        <p:nvSpPr>
          <p:cNvPr id="2072" name="Text Box 90"/>
          <p:cNvSpPr txBox="1">
            <a:spLocks noChangeArrowheads="1"/>
          </p:cNvSpPr>
          <p:nvPr/>
        </p:nvSpPr>
        <p:spPr bwMode="auto">
          <a:xfrm>
            <a:off x="1149350" y="3648472"/>
            <a:ext cx="1728000" cy="324000"/>
          </a:xfrm>
          <a:prstGeom prst="rect">
            <a:avLst/>
          </a:prstGeom>
          <a:solidFill>
            <a:srgbClr val="99FF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361950" indent="-36195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Annex F: </a:t>
            </a:r>
            <a:r>
              <a:rPr lang="en-AU" altLang="en-US" sz="800" dirty="0" smtClean="0">
                <a:latin typeface="Lucida Sans" pitchFamily="34" charset="0"/>
              </a:rPr>
              <a:t>Materiel System Solution</a:t>
            </a:r>
            <a:endParaRPr lang="en-AU" altLang="en-US" sz="800" dirty="0">
              <a:latin typeface="Lucida Sans" pitchFamily="34" charset="0"/>
            </a:endParaRPr>
          </a:p>
        </p:txBody>
      </p:sp>
      <p:sp>
        <p:nvSpPr>
          <p:cNvPr id="2073" name="Text Box 92"/>
          <p:cNvSpPr txBox="1">
            <a:spLocks noChangeArrowheads="1"/>
          </p:cNvSpPr>
          <p:nvPr/>
        </p:nvSpPr>
        <p:spPr bwMode="auto">
          <a:xfrm>
            <a:off x="1149350" y="4260576"/>
            <a:ext cx="1728000" cy="324000"/>
          </a:xfrm>
          <a:prstGeom prst="rect">
            <a:avLst/>
          </a:prstGeom>
          <a:solidFill>
            <a:srgbClr val="99FF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361950" indent="-36195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Annex </a:t>
            </a:r>
            <a:r>
              <a:rPr lang="en-AU" altLang="en-US" sz="800" dirty="0" smtClean="0">
                <a:latin typeface="Lucida Sans" pitchFamily="34" charset="0"/>
              </a:rPr>
              <a:t>G: </a:t>
            </a:r>
            <a:r>
              <a:rPr lang="en-AU" altLang="en-US" sz="800" dirty="0">
                <a:latin typeface="Lucida Sans" pitchFamily="34" charset="0"/>
              </a:rPr>
              <a:t>Australian Industry Capability</a:t>
            </a:r>
          </a:p>
        </p:txBody>
      </p:sp>
      <p:sp>
        <p:nvSpPr>
          <p:cNvPr id="2074" name="Text Box 85"/>
          <p:cNvSpPr txBox="1">
            <a:spLocks noChangeArrowheads="1"/>
          </p:cNvSpPr>
          <p:nvPr/>
        </p:nvSpPr>
        <p:spPr bwMode="auto">
          <a:xfrm>
            <a:off x="1077913" y="5336209"/>
            <a:ext cx="1584325" cy="215900"/>
          </a:xfrm>
          <a:prstGeom prst="rect">
            <a:avLst/>
          </a:prstGeom>
          <a:solidFill>
            <a:srgbClr val="F8F8F8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Title Page</a:t>
            </a:r>
          </a:p>
        </p:txBody>
      </p:sp>
      <p:sp>
        <p:nvSpPr>
          <p:cNvPr id="2077" name="Text Box 88"/>
          <p:cNvSpPr txBox="1">
            <a:spLocks noChangeArrowheads="1"/>
          </p:cNvSpPr>
          <p:nvPr/>
        </p:nvSpPr>
        <p:spPr bwMode="auto">
          <a:xfrm>
            <a:off x="1077913" y="5644877"/>
            <a:ext cx="1584325" cy="215900"/>
          </a:xfrm>
          <a:prstGeom prst="rect">
            <a:avLst/>
          </a:prstGeom>
          <a:solidFill>
            <a:srgbClr val="F8F8F8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General Information for Users</a:t>
            </a:r>
          </a:p>
        </p:txBody>
      </p:sp>
      <p:sp>
        <p:nvSpPr>
          <p:cNvPr id="2078" name="Text Box 89"/>
          <p:cNvSpPr txBox="1">
            <a:spLocks noChangeArrowheads="1"/>
          </p:cNvSpPr>
          <p:nvPr/>
        </p:nvSpPr>
        <p:spPr bwMode="auto">
          <a:xfrm>
            <a:off x="1077913" y="5952852"/>
            <a:ext cx="1584325" cy="215900"/>
          </a:xfrm>
          <a:prstGeom prst="rect">
            <a:avLst/>
          </a:prstGeom>
          <a:solidFill>
            <a:srgbClr val="F8F8F8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Covering Letter</a:t>
            </a:r>
          </a:p>
        </p:txBody>
      </p:sp>
      <p:cxnSp>
        <p:nvCxnSpPr>
          <p:cNvPr id="2079" name="AutoShape 54"/>
          <p:cNvCxnSpPr>
            <a:cxnSpLocks noChangeShapeType="1"/>
            <a:stCxn id="247" idx="2"/>
            <a:endCxn id="2074" idx="1"/>
          </p:cNvCxnSpPr>
          <p:nvPr/>
        </p:nvCxnSpPr>
        <p:spPr bwMode="auto">
          <a:xfrm rot="16200000" flipH="1">
            <a:off x="891381" y="5257628"/>
            <a:ext cx="206375" cy="166688"/>
          </a:xfrm>
          <a:prstGeom prst="bentConnector2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82" name="AutoShape 54"/>
          <p:cNvCxnSpPr>
            <a:cxnSpLocks noChangeShapeType="1"/>
            <a:stCxn id="247" idx="2"/>
            <a:endCxn id="2077" idx="1"/>
          </p:cNvCxnSpPr>
          <p:nvPr/>
        </p:nvCxnSpPr>
        <p:spPr bwMode="auto">
          <a:xfrm rot="16200000" flipH="1">
            <a:off x="736651" y="5411564"/>
            <a:ext cx="515043" cy="167481"/>
          </a:xfrm>
          <a:prstGeom prst="bentConnector2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83" name="AutoShape 54"/>
          <p:cNvCxnSpPr>
            <a:cxnSpLocks noChangeShapeType="1"/>
            <a:stCxn id="247" idx="2"/>
            <a:endCxn id="2078" idx="1"/>
          </p:cNvCxnSpPr>
          <p:nvPr/>
        </p:nvCxnSpPr>
        <p:spPr bwMode="auto">
          <a:xfrm rot="16200000" flipH="1">
            <a:off x="582663" y="5565552"/>
            <a:ext cx="823018" cy="167481"/>
          </a:xfrm>
          <a:prstGeom prst="bentConnector2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46" name="Elbow Connector 245"/>
          <p:cNvCxnSpPr>
            <a:stCxn id="248" idx="2"/>
            <a:endCxn id="2179" idx="1"/>
          </p:cNvCxnSpPr>
          <p:nvPr/>
        </p:nvCxnSpPr>
        <p:spPr>
          <a:xfrm rot="16200000" flipH="1">
            <a:off x="751681" y="1624807"/>
            <a:ext cx="242887" cy="120650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7" name="Rectangle 246"/>
          <p:cNvSpPr/>
          <p:nvPr/>
        </p:nvSpPr>
        <p:spPr>
          <a:xfrm>
            <a:off x="887413" y="5191747"/>
            <a:ext cx="46037" cy="46037"/>
          </a:xfrm>
          <a:prstGeom prst="rect">
            <a:avLst/>
          </a:prstGeom>
          <a:ln w="952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 sz="800">
              <a:latin typeface="Lucida Sans" pitchFamily="34" charset="0"/>
            </a:endParaRPr>
          </a:p>
        </p:txBody>
      </p:sp>
      <p:sp>
        <p:nvSpPr>
          <p:cNvPr id="248" name="Rectangle 247"/>
          <p:cNvSpPr/>
          <p:nvPr/>
        </p:nvSpPr>
        <p:spPr>
          <a:xfrm>
            <a:off x="790575" y="1519238"/>
            <a:ext cx="44450" cy="44450"/>
          </a:xfrm>
          <a:prstGeom prst="rect">
            <a:avLst/>
          </a:prstGeom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 sz="800">
              <a:latin typeface="Lucida Sans" pitchFamily="34" charset="0"/>
            </a:endParaRPr>
          </a:p>
        </p:txBody>
      </p:sp>
      <p:sp>
        <p:nvSpPr>
          <p:cNvPr id="249" name="Rectangle 248"/>
          <p:cNvSpPr/>
          <p:nvPr/>
        </p:nvSpPr>
        <p:spPr>
          <a:xfrm>
            <a:off x="1006475" y="1878013"/>
            <a:ext cx="46038" cy="46037"/>
          </a:xfrm>
          <a:prstGeom prst="rect">
            <a:avLst/>
          </a:prstGeom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 sz="800">
              <a:latin typeface="Lucida Sans" pitchFamily="34" charset="0"/>
            </a:endParaRPr>
          </a:p>
        </p:txBody>
      </p:sp>
      <p:cxnSp>
        <p:nvCxnSpPr>
          <p:cNvPr id="250" name="Elbow Connector 153"/>
          <p:cNvCxnSpPr>
            <a:stCxn id="249" idx="2"/>
            <a:endCxn id="2067" idx="1"/>
          </p:cNvCxnSpPr>
          <p:nvPr/>
        </p:nvCxnSpPr>
        <p:spPr>
          <a:xfrm rot="16200000" flipH="1">
            <a:off x="986235" y="1967309"/>
            <a:ext cx="206375" cy="11985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1" name="Elbow Connector 153"/>
          <p:cNvCxnSpPr>
            <a:stCxn id="249" idx="2"/>
            <a:endCxn id="2068" idx="1"/>
          </p:cNvCxnSpPr>
          <p:nvPr/>
        </p:nvCxnSpPr>
        <p:spPr>
          <a:xfrm rot="16200000" flipH="1">
            <a:off x="826228" y="2127316"/>
            <a:ext cx="526389" cy="11985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2" name="Elbow Connector 153"/>
          <p:cNvCxnSpPr>
            <a:stCxn id="249" idx="2"/>
            <a:endCxn id="2069" idx="1"/>
          </p:cNvCxnSpPr>
          <p:nvPr/>
        </p:nvCxnSpPr>
        <p:spPr>
          <a:xfrm rot="16200000" flipH="1">
            <a:off x="662099" y="2291445"/>
            <a:ext cx="854646" cy="11985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3" name="Elbow Connector 153"/>
          <p:cNvCxnSpPr>
            <a:stCxn id="249" idx="2"/>
            <a:endCxn id="2070" idx="1"/>
          </p:cNvCxnSpPr>
          <p:nvPr/>
        </p:nvCxnSpPr>
        <p:spPr>
          <a:xfrm rot="16200000" flipH="1">
            <a:off x="518431" y="2435113"/>
            <a:ext cx="1141983" cy="11985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Elbow Connector 153"/>
          <p:cNvCxnSpPr>
            <a:stCxn id="249" idx="2"/>
            <a:endCxn id="2071" idx="1"/>
          </p:cNvCxnSpPr>
          <p:nvPr/>
        </p:nvCxnSpPr>
        <p:spPr>
          <a:xfrm rot="16200000" flipH="1">
            <a:off x="346944" y="2606600"/>
            <a:ext cx="1484956" cy="11985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Elbow Connector 153"/>
          <p:cNvCxnSpPr>
            <a:stCxn id="249" idx="2"/>
            <a:endCxn id="2072" idx="1"/>
          </p:cNvCxnSpPr>
          <p:nvPr/>
        </p:nvCxnSpPr>
        <p:spPr>
          <a:xfrm rot="16200000" flipH="1">
            <a:off x="146211" y="2807333"/>
            <a:ext cx="1886422" cy="11985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7" name="Elbow Connector 153"/>
          <p:cNvCxnSpPr>
            <a:stCxn id="249" idx="2"/>
            <a:endCxn id="2073" idx="1"/>
          </p:cNvCxnSpPr>
          <p:nvPr/>
        </p:nvCxnSpPr>
        <p:spPr>
          <a:xfrm rot="16200000" flipH="1">
            <a:off x="-159841" y="3113385"/>
            <a:ext cx="2498526" cy="11985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Shape 217"/>
          <p:cNvCxnSpPr>
            <a:stCxn id="480" idx="4"/>
            <a:endCxn id="279" idx="1"/>
          </p:cNvCxnSpPr>
          <p:nvPr/>
        </p:nvCxnSpPr>
        <p:spPr>
          <a:xfrm rot="16200000" flipH="1">
            <a:off x="8386014" y="2216303"/>
            <a:ext cx="758734" cy="166688"/>
          </a:xfrm>
          <a:prstGeom prst="bentConnector2">
            <a:avLst/>
          </a:prstGeom>
          <a:noFill/>
          <a:ln w="9525" algn="ctr">
            <a:solidFill>
              <a:schemeClr val="tx1"/>
            </a:solidFill>
            <a:prstDash val="sys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75" name="Straight Connector 274"/>
          <p:cNvCxnSpPr>
            <a:endCxn id="2175" idx="1"/>
          </p:cNvCxnSpPr>
          <p:nvPr/>
        </p:nvCxnSpPr>
        <p:spPr>
          <a:xfrm>
            <a:off x="5678488" y="1365250"/>
            <a:ext cx="287337" cy="0"/>
          </a:xfrm>
          <a:prstGeom prst="line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6" name="Rectangle 275"/>
          <p:cNvSpPr/>
          <p:nvPr/>
        </p:nvSpPr>
        <p:spPr>
          <a:xfrm>
            <a:off x="6030913" y="1519238"/>
            <a:ext cx="44450" cy="46037"/>
          </a:xfrm>
          <a:prstGeom prst="rect">
            <a:avLst/>
          </a:prstGeom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 sz="800">
              <a:latin typeface="Lucida Sans" pitchFamily="34" charset="0"/>
            </a:endParaRPr>
          </a:p>
        </p:txBody>
      </p:sp>
      <p:cxnSp>
        <p:nvCxnSpPr>
          <p:cNvPr id="277" name="Shape 306"/>
          <p:cNvCxnSpPr>
            <a:stCxn id="276" idx="2"/>
            <a:endCxn id="2231" idx="1"/>
          </p:cNvCxnSpPr>
          <p:nvPr/>
        </p:nvCxnSpPr>
        <p:spPr>
          <a:xfrm rot="16200000" flipH="1">
            <a:off x="6016625" y="1601788"/>
            <a:ext cx="193676" cy="120650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8" name="Shape 312"/>
          <p:cNvCxnSpPr>
            <a:stCxn id="276" idx="2"/>
            <a:endCxn id="2187" idx="1"/>
          </p:cNvCxnSpPr>
          <p:nvPr/>
        </p:nvCxnSpPr>
        <p:spPr>
          <a:xfrm rot="16200000" flipH="1">
            <a:off x="5269856" y="2348557"/>
            <a:ext cx="1687215" cy="120650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9" name="Flowchart: Document 278"/>
          <p:cNvSpPr/>
          <p:nvPr/>
        </p:nvSpPr>
        <p:spPr>
          <a:xfrm>
            <a:off x="8848725" y="2589320"/>
            <a:ext cx="1295400" cy="179387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 smtClean="0">
                <a:solidFill>
                  <a:srgbClr val="000000"/>
                </a:solidFill>
                <a:latin typeface="Lucida Sans" pitchFamily="34" charset="0"/>
              </a:rPr>
              <a:t>DID-PM-AIC-AICP-2</a:t>
            </a:r>
            <a:endParaRPr lang="en-AU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81" name="Flowchart: Document 280"/>
          <p:cNvSpPr/>
          <p:nvPr/>
        </p:nvSpPr>
        <p:spPr>
          <a:xfrm>
            <a:off x="8848725" y="1920875"/>
            <a:ext cx="1295400" cy="180975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DID-PM-DEF-CMS-2</a:t>
            </a:r>
          </a:p>
        </p:txBody>
      </p:sp>
      <p:sp>
        <p:nvSpPr>
          <p:cNvPr id="282" name="Flowchart: Document 281"/>
          <p:cNvSpPr/>
          <p:nvPr/>
        </p:nvSpPr>
        <p:spPr>
          <a:xfrm>
            <a:off x="10937875" y="2352675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DID-PM-HSE-SDS</a:t>
            </a:r>
          </a:p>
        </p:txBody>
      </p:sp>
      <p:sp>
        <p:nvSpPr>
          <p:cNvPr id="283" name="Flowchart: Document 282"/>
          <p:cNvSpPr/>
          <p:nvPr/>
        </p:nvSpPr>
        <p:spPr>
          <a:xfrm>
            <a:off x="8848725" y="2352675"/>
            <a:ext cx="1295400" cy="179388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DID-PM-STAT-CSR-2</a:t>
            </a:r>
          </a:p>
        </p:txBody>
      </p:sp>
      <p:sp>
        <p:nvSpPr>
          <p:cNvPr id="284" name="Flowchart: Document 283"/>
          <p:cNvSpPr/>
          <p:nvPr/>
        </p:nvSpPr>
        <p:spPr>
          <a:xfrm>
            <a:off x="10920413" y="3055938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DID-CM-MGT-CMP</a:t>
            </a:r>
          </a:p>
        </p:txBody>
      </p:sp>
      <p:sp>
        <p:nvSpPr>
          <p:cNvPr id="285" name="Flowchart: Document 284"/>
          <p:cNvSpPr/>
          <p:nvPr/>
        </p:nvSpPr>
        <p:spPr>
          <a:xfrm>
            <a:off x="10937875" y="2135188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DID-PM-TRANS-CTXP</a:t>
            </a:r>
          </a:p>
        </p:txBody>
      </p:sp>
      <p:sp>
        <p:nvSpPr>
          <p:cNvPr id="286" name="Flowchart: Document 285"/>
          <p:cNvSpPr/>
          <p:nvPr/>
        </p:nvSpPr>
        <p:spPr>
          <a:xfrm>
            <a:off x="8848725" y="2139950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DID-PM-DEF-CWBS</a:t>
            </a:r>
          </a:p>
        </p:txBody>
      </p:sp>
      <p:sp>
        <p:nvSpPr>
          <p:cNvPr id="2125" name="Flowchart: Document 286"/>
          <p:cNvSpPr>
            <a:spLocks noChangeArrowheads="1"/>
          </p:cNvSpPr>
          <p:nvPr/>
        </p:nvSpPr>
        <p:spPr bwMode="auto">
          <a:xfrm>
            <a:off x="10923588" y="5762823"/>
            <a:ext cx="1295400" cy="180975"/>
          </a:xfrm>
          <a:prstGeom prst="flowChartDocument">
            <a:avLst/>
          </a:prstGeom>
          <a:solidFill>
            <a:srgbClr val="FFFF66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AU" altLang="en-US" sz="800" dirty="0" smtClean="0">
                <a:solidFill>
                  <a:srgbClr val="000000"/>
                </a:solidFill>
                <a:latin typeface="Lucida Sans" pitchFamily="34" charset="0"/>
              </a:rPr>
              <a:t>DID-ILS-TDATA-MTDI-2</a:t>
            </a:r>
            <a:endParaRPr lang="en-AU" altLang="en-US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89" name="Flowchart: Document 288"/>
          <p:cNvSpPr/>
          <p:nvPr/>
        </p:nvSpPr>
        <p:spPr>
          <a:xfrm>
            <a:off x="8848725" y="1703388"/>
            <a:ext cx="1295400" cy="180975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DID-PM-MGT-PMP-2</a:t>
            </a:r>
          </a:p>
        </p:txBody>
      </p:sp>
      <p:sp>
        <p:nvSpPr>
          <p:cNvPr id="290" name="Flowchart: Document 289"/>
          <p:cNvSpPr/>
          <p:nvPr/>
        </p:nvSpPr>
        <p:spPr>
          <a:xfrm>
            <a:off x="10923588" y="4667448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DID-ILS-DES-DISP</a:t>
            </a:r>
          </a:p>
        </p:txBody>
      </p:sp>
      <p:sp>
        <p:nvSpPr>
          <p:cNvPr id="291" name="Flowchart: Document 290"/>
          <p:cNvSpPr/>
          <p:nvPr/>
        </p:nvSpPr>
        <p:spPr>
          <a:xfrm>
            <a:off x="10923588" y="5537398"/>
            <a:ext cx="1295400" cy="180975"/>
          </a:xfrm>
          <a:prstGeom prst="flowChartDocument">
            <a:avLst/>
          </a:prstGeom>
          <a:solidFill>
            <a:srgbClr val="FFFFCC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0" bIns="36000" anchor="ctr"/>
          <a:lstStyle/>
          <a:p>
            <a:pPr eaLnBrk="1" hangingPunct="1"/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DID-ILS-TDATA-TDP</a:t>
            </a:r>
          </a:p>
        </p:txBody>
      </p:sp>
      <p:sp>
        <p:nvSpPr>
          <p:cNvPr id="293" name="Flowchart: Document 292"/>
          <p:cNvSpPr/>
          <p:nvPr/>
        </p:nvSpPr>
        <p:spPr>
          <a:xfrm>
            <a:off x="10941050" y="7577336"/>
            <a:ext cx="1295400" cy="179387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DID-V&amp;V-MGT-V&amp;VP-2</a:t>
            </a:r>
          </a:p>
        </p:txBody>
      </p:sp>
      <p:sp>
        <p:nvSpPr>
          <p:cNvPr id="294" name="Flowchart: Document 293"/>
          <p:cNvSpPr/>
          <p:nvPr/>
        </p:nvSpPr>
        <p:spPr>
          <a:xfrm>
            <a:off x="10941050" y="7797998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DID-V&amp;V-DEF-VCRM</a:t>
            </a:r>
          </a:p>
        </p:txBody>
      </p:sp>
      <p:sp>
        <p:nvSpPr>
          <p:cNvPr id="295" name="Flowchart: Document 294"/>
          <p:cNvSpPr/>
          <p:nvPr/>
        </p:nvSpPr>
        <p:spPr>
          <a:xfrm>
            <a:off x="10937875" y="1704975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DID-PM-MEET-AGENDA</a:t>
            </a:r>
          </a:p>
        </p:txBody>
      </p:sp>
      <p:sp>
        <p:nvSpPr>
          <p:cNvPr id="296" name="Flowchart: Document 295"/>
          <p:cNvSpPr/>
          <p:nvPr/>
        </p:nvSpPr>
        <p:spPr>
          <a:xfrm>
            <a:off x="10937875" y="1920875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DID-PM-MEET-MINUTES</a:t>
            </a:r>
          </a:p>
        </p:txBody>
      </p:sp>
      <p:sp>
        <p:nvSpPr>
          <p:cNvPr id="297" name="Flowchart: Document 296"/>
          <p:cNvSpPr/>
          <p:nvPr/>
        </p:nvSpPr>
        <p:spPr>
          <a:xfrm>
            <a:off x="10920413" y="3271838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DID-CM-DATA-CSAR</a:t>
            </a:r>
          </a:p>
        </p:txBody>
      </p:sp>
      <p:sp>
        <p:nvSpPr>
          <p:cNvPr id="299" name="Flowchart: Document 298"/>
          <p:cNvSpPr/>
          <p:nvPr/>
        </p:nvSpPr>
        <p:spPr>
          <a:xfrm>
            <a:off x="8888415" y="6421637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altLang="en-US" sz="800">
                <a:solidFill>
                  <a:srgbClr val="000000"/>
                </a:solidFill>
                <a:latin typeface="Lucida Sans" pitchFamily="34" charset="0"/>
              </a:rPr>
              <a:t>DID-ENG-SW-SWLIST</a:t>
            </a:r>
          </a:p>
        </p:txBody>
      </p:sp>
      <p:sp>
        <p:nvSpPr>
          <p:cNvPr id="300" name="Flowchart: Document 299"/>
          <p:cNvSpPr/>
          <p:nvPr/>
        </p:nvSpPr>
        <p:spPr>
          <a:xfrm>
            <a:off x="8888415" y="3144443"/>
            <a:ext cx="1295400" cy="179387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DID-ENG-MGT-SEMP-2</a:t>
            </a:r>
          </a:p>
        </p:txBody>
      </p:sp>
      <p:sp>
        <p:nvSpPr>
          <p:cNvPr id="301" name="Flowchart: Document 300"/>
          <p:cNvSpPr/>
          <p:nvPr/>
        </p:nvSpPr>
        <p:spPr>
          <a:xfrm>
            <a:off x="10923588" y="4451548"/>
            <a:ext cx="1295400" cy="179388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DID-ILS-MGT-ISP-2</a:t>
            </a:r>
          </a:p>
        </p:txBody>
      </p:sp>
      <p:sp>
        <p:nvSpPr>
          <p:cNvPr id="302" name="Flowchart: Document 301"/>
          <p:cNvSpPr/>
          <p:nvPr/>
        </p:nvSpPr>
        <p:spPr>
          <a:xfrm>
            <a:off x="8888415" y="3792143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DID-ENG-MGT-SSPP</a:t>
            </a:r>
          </a:p>
        </p:txBody>
      </p:sp>
      <p:sp>
        <p:nvSpPr>
          <p:cNvPr id="303" name="Flowchart: Document 302"/>
          <p:cNvSpPr/>
          <p:nvPr/>
        </p:nvSpPr>
        <p:spPr>
          <a:xfrm>
            <a:off x="8888415" y="5989837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DID-ENG-SOL-ECARS</a:t>
            </a:r>
          </a:p>
        </p:txBody>
      </p:sp>
      <p:cxnSp>
        <p:nvCxnSpPr>
          <p:cNvPr id="304" name="Shape 514"/>
          <p:cNvCxnSpPr>
            <a:stCxn id="327" idx="4"/>
            <a:endCxn id="297" idx="1"/>
          </p:cNvCxnSpPr>
          <p:nvPr/>
        </p:nvCxnSpPr>
        <p:spPr>
          <a:xfrm rot="16200000" flipH="1">
            <a:off x="10766822" y="3208735"/>
            <a:ext cx="115888" cy="191294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5" name="Elbow Connector 304"/>
          <p:cNvCxnSpPr>
            <a:stCxn id="327" idx="0"/>
            <a:endCxn id="284" idx="1"/>
          </p:cNvCxnSpPr>
          <p:nvPr/>
        </p:nvCxnSpPr>
        <p:spPr>
          <a:xfrm rot="5400000" flipH="1" flipV="1">
            <a:off x="10797779" y="3077766"/>
            <a:ext cx="53974" cy="191294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6" name="Shape 523"/>
          <p:cNvCxnSpPr>
            <a:stCxn id="355" idx="0"/>
            <a:endCxn id="300" idx="1"/>
          </p:cNvCxnSpPr>
          <p:nvPr/>
        </p:nvCxnSpPr>
        <p:spPr>
          <a:xfrm rot="5400000" flipH="1" flipV="1">
            <a:off x="8741589" y="3173793"/>
            <a:ext cx="86481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7" name="Shape 527"/>
          <p:cNvCxnSpPr>
            <a:stCxn id="370" idx="0"/>
            <a:endCxn id="301" idx="1"/>
          </p:cNvCxnSpPr>
          <p:nvPr/>
        </p:nvCxnSpPr>
        <p:spPr>
          <a:xfrm rot="5400000" flipH="1" flipV="1">
            <a:off x="10780713" y="4489649"/>
            <a:ext cx="91281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8" name="Shape 532"/>
          <p:cNvCxnSpPr>
            <a:stCxn id="355" idx="4"/>
            <a:endCxn id="302" idx="1"/>
          </p:cNvCxnSpPr>
          <p:nvPr/>
        </p:nvCxnSpPr>
        <p:spPr>
          <a:xfrm rot="16200000" flipH="1">
            <a:off x="8526048" y="3520263"/>
            <a:ext cx="51756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9" name="Shape 535"/>
          <p:cNvCxnSpPr>
            <a:stCxn id="355" idx="4"/>
            <a:endCxn id="303" idx="1"/>
          </p:cNvCxnSpPr>
          <p:nvPr/>
        </p:nvCxnSpPr>
        <p:spPr>
          <a:xfrm rot="16200000" flipH="1">
            <a:off x="7427201" y="4619110"/>
            <a:ext cx="2715257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45" name="TextBox 547"/>
          <p:cNvSpPr txBox="1">
            <a:spLocks noChangeArrowheads="1"/>
          </p:cNvSpPr>
          <p:nvPr/>
        </p:nvSpPr>
        <p:spPr bwMode="auto">
          <a:xfrm>
            <a:off x="8897541" y="2928392"/>
            <a:ext cx="1247775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Systems Engineering </a:t>
            </a:r>
          </a:p>
        </p:txBody>
      </p:sp>
      <p:sp>
        <p:nvSpPr>
          <p:cNvPr id="2146" name="TextBox 548"/>
          <p:cNvSpPr txBox="1">
            <a:spLocks noChangeArrowheads="1"/>
          </p:cNvSpPr>
          <p:nvPr/>
        </p:nvSpPr>
        <p:spPr bwMode="auto">
          <a:xfrm>
            <a:off x="10815638" y="2838450"/>
            <a:ext cx="1547812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AU" altLang="en-US" sz="800">
                <a:solidFill>
                  <a:srgbClr val="000000"/>
                </a:solidFill>
                <a:latin typeface="Lucida Sans" pitchFamily="34" charset="0"/>
              </a:rPr>
              <a:t>Configuration Management</a:t>
            </a:r>
          </a:p>
        </p:txBody>
      </p:sp>
      <p:sp>
        <p:nvSpPr>
          <p:cNvPr id="313" name="Flowchart: Document 312"/>
          <p:cNvSpPr/>
          <p:nvPr/>
        </p:nvSpPr>
        <p:spPr>
          <a:xfrm>
            <a:off x="10923588" y="5108773"/>
            <a:ext cx="1295400" cy="179388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DID-ILS-TNG-TNGRECR</a:t>
            </a:r>
          </a:p>
        </p:txBody>
      </p:sp>
      <p:cxnSp>
        <p:nvCxnSpPr>
          <p:cNvPr id="314" name="Shape 561"/>
          <p:cNvCxnSpPr>
            <a:stCxn id="370" idx="4"/>
            <a:endCxn id="313" idx="1"/>
          </p:cNvCxnSpPr>
          <p:nvPr/>
        </p:nvCxnSpPr>
        <p:spPr>
          <a:xfrm rot="16200000" flipH="1">
            <a:off x="10565606" y="4840485"/>
            <a:ext cx="521494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49" name="TextBox 567"/>
          <p:cNvSpPr txBox="1">
            <a:spLocks noChangeArrowheads="1"/>
          </p:cNvSpPr>
          <p:nvPr/>
        </p:nvSpPr>
        <p:spPr bwMode="auto">
          <a:xfrm>
            <a:off x="10868025" y="7350323"/>
            <a:ext cx="126365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AU" altLang="en-US" sz="800">
                <a:solidFill>
                  <a:srgbClr val="000000"/>
                </a:solidFill>
                <a:latin typeface="Lucida Sans" pitchFamily="34" charset="0"/>
              </a:rPr>
              <a:t>Verification &amp; Validation</a:t>
            </a:r>
          </a:p>
        </p:txBody>
      </p:sp>
      <p:sp>
        <p:nvSpPr>
          <p:cNvPr id="316" name="Oval 315"/>
          <p:cNvSpPr/>
          <p:nvPr/>
        </p:nvSpPr>
        <p:spPr>
          <a:xfrm flipH="1">
            <a:off x="10725150" y="7972623"/>
            <a:ext cx="44450" cy="46038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r>
              <a:rPr lang="en-AU" dirty="0">
                <a:latin typeface="Lucida Sans" pitchFamily="34" charset="0"/>
              </a:rPr>
              <a:t>0</a:t>
            </a:r>
          </a:p>
        </p:txBody>
      </p:sp>
      <p:cxnSp>
        <p:nvCxnSpPr>
          <p:cNvPr id="2151" name="Shape 577"/>
          <p:cNvCxnSpPr>
            <a:cxnSpLocks noChangeShapeType="1"/>
            <a:stCxn id="480" idx="4"/>
            <a:endCxn id="283" idx="1"/>
          </p:cNvCxnSpPr>
          <p:nvPr/>
        </p:nvCxnSpPr>
        <p:spPr bwMode="auto">
          <a:xfrm rot="16200000" flipH="1">
            <a:off x="8504337" y="2097980"/>
            <a:ext cx="522089" cy="166688"/>
          </a:xfrm>
          <a:prstGeom prst="bentConnector2">
            <a:avLst/>
          </a:prstGeom>
          <a:noFill/>
          <a:ln w="9525" algn="ctr">
            <a:solidFill>
              <a:schemeClr val="tx1"/>
            </a:solidFill>
            <a:prstDash val="sys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18" name="Shape 578"/>
          <p:cNvCxnSpPr>
            <a:stCxn id="533" idx="4"/>
            <a:endCxn id="285" idx="1"/>
          </p:cNvCxnSpPr>
          <p:nvPr/>
        </p:nvCxnSpPr>
        <p:spPr>
          <a:xfrm rot="16200000" flipH="1">
            <a:off x="10652125" y="1939926"/>
            <a:ext cx="338137" cy="233362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9" name="Shape 580"/>
          <p:cNvCxnSpPr>
            <a:stCxn id="370" idx="4"/>
            <a:endCxn id="2274" idx="1"/>
          </p:cNvCxnSpPr>
          <p:nvPr/>
        </p:nvCxnSpPr>
        <p:spPr>
          <a:xfrm rot="16200000" flipH="1">
            <a:off x="10125075" y="5281016"/>
            <a:ext cx="1402557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0" name="Shape 589"/>
          <p:cNvCxnSpPr>
            <a:stCxn id="316" idx="0"/>
            <a:endCxn id="293" idx="1"/>
          </p:cNvCxnSpPr>
          <p:nvPr/>
        </p:nvCxnSpPr>
        <p:spPr>
          <a:xfrm rot="5400000" flipH="1" flipV="1">
            <a:off x="10691019" y="7722592"/>
            <a:ext cx="306387" cy="193675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5" name="Shape 593"/>
          <p:cNvCxnSpPr>
            <a:cxnSpLocks noChangeShapeType="1"/>
            <a:stCxn id="316" idx="0"/>
            <a:endCxn id="294" idx="1"/>
          </p:cNvCxnSpPr>
          <p:nvPr/>
        </p:nvCxnSpPr>
        <p:spPr bwMode="auto">
          <a:xfrm rot="5400000" flipH="1" flipV="1">
            <a:off x="10801350" y="7832923"/>
            <a:ext cx="85725" cy="193675"/>
          </a:xfrm>
          <a:prstGeom prst="bentConnector2">
            <a:avLst/>
          </a:prstGeom>
          <a:noFill/>
          <a:ln w="9525" algn="ctr">
            <a:solidFill>
              <a:schemeClr val="tx1"/>
            </a:solidFill>
            <a:prstDash val="sys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22" name="Elbow Connector 321"/>
          <p:cNvCxnSpPr>
            <a:stCxn id="370" idx="4"/>
            <a:endCxn id="290" idx="1"/>
          </p:cNvCxnSpPr>
          <p:nvPr/>
        </p:nvCxnSpPr>
        <p:spPr>
          <a:xfrm rot="16200000" flipH="1">
            <a:off x="10786269" y="4619822"/>
            <a:ext cx="80169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3" name="Shape 624"/>
          <p:cNvCxnSpPr>
            <a:stCxn id="533" idx="0"/>
            <a:endCxn id="295" idx="1"/>
          </p:cNvCxnSpPr>
          <p:nvPr/>
        </p:nvCxnSpPr>
        <p:spPr>
          <a:xfrm rot="5400000" flipH="1" flipV="1">
            <a:off x="10797381" y="1702595"/>
            <a:ext cx="47625" cy="233362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4" name="Shape 627"/>
          <p:cNvCxnSpPr>
            <a:stCxn id="533" idx="4"/>
            <a:endCxn id="296" idx="1"/>
          </p:cNvCxnSpPr>
          <p:nvPr/>
        </p:nvCxnSpPr>
        <p:spPr>
          <a:xfrm rot="16200000" flipH="1">
            <a:off x="10760075" y="1831976"/>
            <a:ext cx="122237" cy="233362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5" name="Shape 637"/>
          <p:cNvCxnSpPr>
            <a:stCxn id="355" idx="4"/>
            <a:endCxn id="299" idx="1"/>
          </p:cNvCxnSpPr>
          <p:nvPr/>
        </p:nvCxnSpPr>
        <p:spPr>
          <a:xfrm rot="16200000" flipH="1">
            <a:off x="7211698" y="4834613"/>
            <a:ext cx="314626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6" name="Flowchart: Document 325"/>
          <p:cNvSpPr/>
          <p:nvPr/>
        </p:nvSpPr>
        <p:spPr>
          <a:xfrm>
            <a:off x="8888415" y="6205737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/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DID-ENG-SW-SWMP</a:t>
            </a:r>
          </a:p>
        </p:txBody>
      </p:sp>
      <p:sp>
        <p:nvSpPr>
          <p:cNvPr id="327" name="Oval 326"/>
          <p:cNvSpPr/>
          <p:nvPr/>
        </p:nvSpPr>
        <p:spPr>
          <a:xfrm flipH="1">
            <a:off x="10706100" y="3200400"/>
            <a:ext cx="46038" cy="46038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>
              <a:latin typeface="Lucida Sans" pitchFamily="34" charset="0"/>
            </a:endParaRPr>
          </a:p>
        </p:txBody>
      </p:sp>
      <p:sp>
        <p:nvSpPr>
          <p:cNvPr id="2162" name="TextBox 658"/>
          <p:cNvSpPr txBox="1">
            <a:spLocks noChangeArrowheads="1"/>
          </p:cNvSpPr>
          <p:nvPr/>
        </p:nvSpPr>
        <p:spPr bwMode="auto">
          <a:xfrm>
            <a:off x="10826750" y="4224536"/>
            <a:ext cx="1408113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AU" altLang="en-US" sz="800">
                <a:solidFill>
                  <a:srgbClr val="000000"/>
                </a:solidFill>
                <a:latin typeface="Lucida Sans" pitchFamily="34" charset="0"/>
              </a:rPr>
              <a:t>Integrated Logistic Support</a:t>
            </a:r>
          </a:p>
        </p:txBody>
      </p:sp>
      <p:cxnSp>
        <p:nvCxnSpPr>
          <p:cNvPr id="329" name="Shape 659"/>
          <p:cNvCxnSpPr>
            <a:stCxn id="355" idx="4"/>
            <a:endCxn id="326" idx="1"/>
          </p:cNvCxnSpPr>
          <p:nvPr/>
        </p:nvCxnSpPr>
        <p:spPr>
          <a:xfrm rot="16200000" flipH="1">
            <a:off x="7319648" y="4726663"/>
            <a:ext cx="293036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0" name="Shape 678"/>
          <p:cNvCxnSpPr>
            <a:stCxn id="2125" idx="1"/>
            <a:endCxn id="370" idx="4"/>
          </p:cNvCxnSpPr>
          <p:nvPr/>
        </p:nvCxnSpPr>
        <p:spPr>
          <a:xfrm rot="10800000">
            <a:off x="10729120" y="4676973"/>
            <a:ext cx="194469" cy="1176338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1" name="Elbow Connector 519"/>
          <p:cNvCxnSpPr>
            <a:stCxn id="480" idx="4"/>
            <a:endCxn id="281" idx="1"/>
          </p:cNvCxnSpPr>
          <p:nvPr/>
        </p:nvCxnSpPr>
        <p:spPr>
          <a:xfrm rot="16200000" flipH="1">
            <a:off x="8719840" y="1882477"/>
            <a:ext cx="91083" cy="166688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3" name="Elbow Connector 519"/>
          <p:cNvCxnSpPr>
            <a:stCxn id="480" idx="4"/>
            <a:endCxn id="286" idx="1"/>
          </p:cNvCxnSpPr>
          <p:nvPr/>
        </p:nvCxnSpPr>
        <p:spPr>
          <a:xfrm rot="16200000" flipH="1">
            <a:off x="8610699" y="1991618"/>
            <a:ext cx="309364" cy="166688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4" name="Elbow Connector 519"/>
          <p:cNvCxnSpPr>
            <a:stCxn id="480" idx="0"/>
            <a:endCxn id="289" idx="1"/>
          </p:cNvCxnSpPr>
          <p:nvPr/>
        </p:nvCxnSpPr>
        <p:spPr>
          <a:xfrm rot="5400000" flipH="1" flipV="1">
            <a:off x="8724404" y="1751509"/>
            <a:ext cx="81954" cy="166688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68" name="Text Box 53"/>
          <p:cNvSpPr txBox="1">
            <a:spLocks noChangeArrowheads="1"/>
          </p:cNvSpPr>
          <p:nvPr/>
        </p:nvSpPr>
        <p:spPr bwMode="auto">
          <a:xfrm>
            <a:off x="842963" y="4831384"/>
            <a:ext cx="1243012" cy="412750"/>
          </a:xfrm>
          <a:prstGeom prst="rect">
            <a:avLst/>
          </a:prstGeom>
          <a:solidFill>
            <a:srgbClr val="F8F8F8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AU" altLang="en-US" sz="1000">
                <a:latin typeface="Lucida Sans" pitchFamily="34" charset="0"/>
              </a:rPr>
              <a:t>Preliminary Pages</a:t>
            </a:r>
            <a:br>
              <a:rPr lang="en-AU" altLang="en-US" sz="1000">
                <a:latin typeface="Lucida Sans" pitchFamily="34" charset="0"/>
              </a:rPr>
            </a:br>
            <a:r>
              <a:rPr lang="en-AU" altLang="en-US" sz="1000">
                <a:latin typeface="Lucida Sans" pitchFamily="34" charset="0"/>
              </a:rPr>
              <a:t>(Part 0)</a:t>
            </a:r>
          </a:p>
        </p:txBody>
      </p:sp>
      <p:sp>
        <p:nvSpPr>
          <p:cNvPr id="2169" name="Text Box 55"/>
          <p:cNvSpPr txBox="1">
            <a:spLocks noChangeArrowheads="1"/>
          </p:cNvSpPr>
          <p:nvPr/>
        </p:nvSpPr>
        <p:spPr bwMode="auto">
          <a:xfrm>
            <a:off x="717550" y="1158875"/>
            <a:ext cx="2232025" cy="412750"/>
          </a:xfrm>
          <a:prstGeom prst="rect">
            <a:avLst/>
          </a:prstGeom>
          <a:solidFill>
            <a:srgbClr val="99FF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AU" altLang="en-US" sz="1000">
                <a:latin typeface="Lucida Sans" pitchFamily="34" charset="0"/>
              </a:rPr>
              <a:t>Conditions of Tender</a:t>
            </a:r>
            <a:br>
              <a:rPr lang="en-AU" altLang="en-US" sz="1000">
                <a:latin typeface="Lucida Sans" pitchFamily="34" charset="0"/>
              </a:rPr>
            </a:br>
            <a:r>
              <a:rPr lang="en-AU" altLang="en-US" sz="1000">
                <a:latin typeface="Lucida Sans" pitchFamily="34" charset="0"/>
              </a:rPr>
              <a:t>(Part 1)</a:t>
            </a:r>
          </a:p>
        </p:txBody>
      </p:sp>
      <p:sp>
        <p:nvSpPr>
          <p:cNvPr id="2171" name="TextBox 752"/>
          <p:cNvSpPr txBox="1">
            <a:spLocks noChangeArrowheads="1"/>
          </p:cNvSpPr>
          <p:nvPr/>
        </p:nvSpPr>
        <p:spPr bwMode="auto">
          <a:xfrm>
            <a:off x="8874125" y="1489075"/>
            <a:ext cx="1198563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AU" altLang="en-US" sz="800">
                <a:solidFill>
                  <a:srgbClr val="000000"/>
                </a:solidFill>
                <a:latin typeface="Lucida Sans" pitchFamily="34" charset="0"/>
              </a:rPr>
              <a:t>Project Management</a:t>
            </a:r>
          </a:p>
        </p:txBody>
      </p:sp>
      <p:sp>
        <p:nvSpPr>
          <p:cNvPr id="340" name="TextBox 759"/>
          <p:cNvSpPr txBox="1">
            <a:spLocks noChangeArrowheads="1"/>
          </p:cNvSpPr>
          <p:nvPr/>
        </p:nvSpPr>
        <p:spPr bwMode="auto">
          <a:xfrm>
            <a:off x="712788" y="7241207"/>
            <a:ext cx="3000375" cy="13038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72000" tIns="36000" rIns="36000" bIns="36000">
            <a:spAutoFit/>
          </a:bodyPr>
          <a:lstStyle/>
          <a:p>
            <a:pPr marL="85725" indent="-85725" eaLnBrk="1" hangingPunct="1">
              <a:buFont typeface="Arial" pitchFamily="34" charset="0"/>
              <a:buChar char="•"/>
              <a:tabLst>
                <a:tab pos="85725" algn="l"/>
              </a:tabLst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All DIDs are linked via the CDRL.  DIDs are shown here in the locations of resulting data items.</a:t>
            </a:r>
          </a:p>
          <a:p>
            <a:pPr marL="85725" indent="-85725" eaLnBrk="1" hangingPunct="1">
              <a:buFont typeface="Arial" pitchFamily="34" charset="0"/>
              <a:buChar char="•"/>
              <a:tabLst>
                <a:tab pos="85725" algn="l"/>
              </a:tabLst>
              <a:defRPr/>
            </a:pPr>
            <a:endParaRPr lang="en-AU" sz="800" dirty="0">
              <a:solidFill>
                <a:srgbClr val="000000"/>
              </a:solidFill>
              <a:latin typeface="Lucida Sans" pitchFamily="34" charset="0"/>
            </a:endParaRPr>
          </a:p>
          <a:p>
            <a:pPr marL="85725" indent="-85725" eaLnBrk="1" hangingPunct="1">
              <a:buFont typeface="Arial" pitchFamily="34" charset="0"/>
              <a:buChar char="•"/>
              <a:tabLst>
                <a:tab pos="85725" algn="l"/>
              </a:tabLst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Diagram does not show:</a:t>
            </a:r>
          </a:p>
          <a:p>
            <a:pPr marL="180975" eaLnBrk="1" hangingPunct="1">
              <a:tabLst>
                <a:tab pos="182563" algn="l"/>
              </a:tabLst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	Annexes to </a:t>
            </a:r>
            <a:r>
              <a:rPr lang="en-AU" sz="800" dirty="0" smtClean="0">
                <a:solidFill>
                  <a:srgbClr val="000000"/>
                </a:solidFill>
                <a:latin typeface="Lucida Sans" pitchFamily="34" charset="0"/>
              </a:rPr>
              <a:t>Part 2 </a:t>
            </a: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Attachments, data items without DIDs (</a:t>
            </a:r>
            <a:r>
              <a:rPr lang="en-AU" sz="800" dirty="0" err="1">
                <a:solidFill>
                  <a:srgbClr val="000000"/>
                </a:solidFill>
                <a:latin typeface="Lucida Sans" pitchFamily="34" charset="0"/>
              </a:rPr>
              <a:t>eg</a:t>
            </a: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, Risk Register), documents that are forms, or </a:t>
            </a:r>
            <a:r>
              <a:rPr lang="en-AU" sz="800" dirty="0" smtClean="0">
                <a:solidFill>
                  <a:srgbClr val="000000"/>
                </a:solidFill>
                <a:latin typeface="Lucida Sans" pitchFamily="34" charset="0"/>
              </a:rPr>
              <a:t>Government furnished documents (</a:t>
            </a:r>
            <a:r>
              <a:rPr lang="en-AU" sz="800" dirty="0" err="1" smtClean="0">
                <a:solidFill>
                  <a:srgbClr val="000000"/>
                </a:solidFill>
                <a:latin typeface="Lucida Sans" pitchFamily="34" charset="0"/>
              </a:rPr>
              <a:t>eg</a:t>
            </a: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, </a:t>
            </a:r>
            <a:r>
              <a:rPr lang="en-AU" sz="800" dirty="0" smtClean="0">
                <a:solidFill>
                  <a:srgbClr val="000000"/>
                </a:solidFill>
                <a:latin typeface="Lucida Sans" pitchFamily="34" charset="0"/>
              </a:rPr>
              <a:t>an existing System </a:t>
            </a: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Security Plan).</a:t>
            </a:r>
          </a:p>
          <a:p>
            <a:pPr marL="180975" eaLnBrk="1" hangingPunct="1">
              <a:tabLst>
                <a:tab pos="182563" algn="l"/>
              </a:tabLst>
              <a:defRPr/>
            </a:pPr>
            <a:endParaRPr lang="en-AU" sz="800" dirty="0">
              <a:solidFill>
                <a:srgbClr val="000000"/>
              </a:solidFill>
              <a:latin typeface="Lucida Sans" pitchFamily="34" charset="0"/>
            </a:endParaRPr>
          </a:p>
          <a:p>
            <a:pPr marL="90488" indent="-90488" eaLnBrk="1" hangingPunct="1">
              <a:buFont typeface="Arial" panose="020B0604020202020204" pitchFamily="34" charset="0"/>
              <a:buChar char="•"/>
              <a:tabLst>
                <a:tab pos="90488" algn="l"/>
              </a:tabLst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Key:</a:t>
            </a:r>
          </a:p>
        </p:txBody>
      </p:sp>
      <p:sp>
        <p:nvSpPr>
          <p:cNvPr id="2174" name="TextBox 759"/>
          <p:cNvSpPr txBox="1">
            <a:spLocks noChangeArrowheads="1"/>
          </p:cNvSpPr>
          <p:nvPr/>
        </p:nvSpPr>
        <p:spPr bwMode="auto">
          <a:xfrm>
            <a:off x="4672608" y="8815754"/>
            <a:ext cx="2233017" cy="19581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72000" tIns="36000" rIns="36000" bIns="36000">
            <a:spAutoFit/>
          </a:bodyPr>
          <a:lstStyle>
            <a:lvl1pPr marL="85725" indent="-85725">
              <a:spcBef>
                <a:spcPct val="20000"/>
              </a:spcBef>
              <a:buChar char="•"/>
              <a:tabLst>
                <a:tab pos="85725" algn="l"/>
              </a:tabLst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tabLst>
                <a:tab pos="85725" algn="l"/>
              </a:tabLst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tabLst>
                <a:tab pos="85725" algn="l"/>
              </a:tabLst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tabLst>
                <a:tab pos="85725" algn="l"/>
              </a:tabLst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tabLst>
                <a:tab pos="85725" algn="l"/>
              </a:tabLst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tabLst>
                <a:tab pos="85725" algn="l"/>
              </a:tabLst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tabLst>
                <a:tab pos="85725" algn="l"/>
              </a:tabLst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tabLst>
                <a:tab pos="85725" algn="l"/>
              </a:tabLst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tabLst>
                <a:tab pos="85725" algn="l"/>
              </a:tabLst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1" hangingPunct="1">
              <a:spcBef>
                <a:spcPct val="0"/>
              </a:spcBef>
              <a:buFontTx/>
              <a:buNone/>
            </a:pPr>
            <a:r>
              <a:rPr lang="en-AU" altLang="en-US" sz="800" b="1" dirty="0">
                <a:solidFill>
                  <a:srgbClr val="000000"/>
                </a:solidFill>
                <a:latin typeface="Lucida Sans" pitchFamily="34" charset="0"/>
              </a:rPr>
              <a:t>Diagram Version </a:t>
            </a:r>
            <a:r>
              <a:rPr lang="en-AU" altLang="en-US" sz="800" b="1" dirty="0" smtClean="0">
                <a:solidFill>
                  <a:srgbClr val="000000"/>
                </a:solidFill>
                <a:latin typeface="Lucida Sans" pitchFamily="34" charset="0"/>
              </a:rPr>
              <a:t>V5.2 August 2024</a:t>
            </a:r>
            <a:endParaRPr lang="en-AU" altLang="en-US" sz="800" b="1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175" name="Text Box 59"/>
          <p:cNvSpPr txBox="1">
            <a:spLocks noChangeArrowheads="1"/>
          </p:cNvSpPr>
          <p:nvPr/>
        </p:nvSpPr>
        <p:spPr bwMode="auto">
          <a:xfrm>
            <a:off x="5965825" y="1158875"/>
            <a:ext cx="2160588" cy="412750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A:</a:t>
            </a:r>
            <a:r>
              <a:rPr lang="en-AU" altLang="en-US" sz="1000" dirty="0">
                <a:latin typeface="Lucida Sans" pitchFamily="34" charset="0"/>
              </a:rPr>
              <a:t/>
            </a:r>
            <a:br>
              <a:rPr lang="en-AU" altLang="en-US" sz="1000" dirty="0">
                <a:latin typeface="Lucida Sans" pitchFamily="34" charset="0"/>
              </a:rPr>
            </a:br>
            <a:r>
              <a:rPr lang="en-AU" altLang="en-US" sz="1000" dirty="0">
                <a:latin typeface="Lucida Sans" pitchFamily="34" charset="0"/>
              </a:rPr>
              <a:t>Draft Statement of Work (Part3)</a:t>
            </a:r>
          </a:p>
        </p:txBody>
      </p:sp>
      <p:sp>
        <p:nvSpPr>
          <p:cNvPr id="2176" name="Flowchart: Document 342"/>
          <p:cNvSpPr>
            <a:spLocks noChangeArrowheads="1"/>
          </p:cNvSpPr>
          <p:nvPr/>
        </p:nvSpPr>
        <p:spPr bwMode="auto">
          <a:xfrm>
            <a:off x="8888415" y="4655743"/>
            <a:ext cx="1295400" cy="180975"/>
          </a:xfrm>
          <a:prstGeom prst="flowChartDocument">
            <a:avLst/>
          </a:prstGeom>
          <a:solidFill>
            <a:srgbClr val="FFFFCC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/>
          <a:p>
            <a:pPr eaLnBrk="1" hangingPunct="1"/>
            <a:r>
              <a:rPr lang="en-AU" altLang="en-US" sz="800">
                <a:solidFill>
                  <a:srgbClr val="000000"/>
                </a:solidFill>
                <a:latin typeface="Lucida Sans" pitchFamily="34" charset="0"/>
              </a:rPr>
              <a:t>DID-ENG-MGT-SIP</a:t>
            </a:r>
          </a:p>
        </p:txBody>
      </p:sp>
      <p:cxnSp>
        <p:nvCxnSpPr>
          <p:cNvPr id="344" name="Shape 523"/>
          <p:cNvCxnSpPr>
            <a:stCxn id="355" idx="4"/>
            <a:endCxn id="2176" idx="1"/>
          </p:cNvCxnSpPr>
          <p:nvPr/>
        </p:nvCxnSpPr>
        <p:spPr>
          <a:xfrm rot="16200000" flipH="1">
            <a:off x="8094248" y="3952063"/>
            <a:ext cx="138116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5" name="Elbow Connector 344"/>
          <p:cNvCxnSpPr>
            <a:stCxn id="370" idx="4"/>
            <a:endCxn id="291" idx="1"/>
          </p:cNvCxnSpPr>
          <p:nvPr/>
        </p:nvCxnSpPr>
        <p:spPr>
          <a:xfrm rot="16200000" flipH="1">
            <a:off x="10350897" y="5055194"/>
            <a:ext cx="950913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79" name="Text Box 84"/>
          <p:cNvSpPr txBox="1">
            <a:spLocks noChangeArrowheads="1"/>
          </p:cNvSpPr>
          <p:nvPr/>
        </p:nvSpPr>
        <p:spPr bwMode="auto">
          <a:xfrm>
            <a:off x="933450" y="1662113"/>
            <a:ext cx="1944688" cy="287337"/>
          </a:xfrm>
          <a:prstGeom prst="rect">
            <a:avLst/>
          </a:prstGeom>
          <a:solidFill>
            <a:srgbClr val="99FF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712788" indent="-712788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Attachment A:  Tender Data Requirements List </a:t>
            </a:r>
          </a:p>
        </p:txBody>
      </p:sp>
      <p:sp>
        <p:nvSpPr>
          <p:cNvPr id="347" name="Oval 346"/>
          <p:cNvSpPr/>
          <p:nvPr/>
        </p:nvSpPr>
        <p:spPr>
          <a:xfrm flipH="1">
            <a:off x="10433050" y="1844675"/>
            <a:ext cx="46038" cy="44450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>
              <a:latin typeface="Lucida Sans" pitchFamily="34" charset="0"/>
            </a:endParaRPr>
          </a:p>
        </p:txBody>
      </p:sp>
      <p:sp>
        <p:nvSpPr>
          <p:cNvPr id="348" name="Flowchart: Document 347"/>
          <p:cNvSpPr/>
          <p:nvPr/>
        </p:nvSpPr>
        <p:spPr>
          <a:xfrm>
            <a:off x="7120756" y="5016699"/>
            <a:ext cx="1295400" cy="179387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DID-PM-MGT-QP</a:t>
            </a:r>
          </a:p>
        </p:txBody>
      </p:sp>
      <p:cxnSp>
        <p:nvCxnSpPr>
          <p:cNvPr id="349" name="Shape 627"/>
          <p:cNvCxnSpPr>
            <a:stCxn id="471" idx="4"/>
            <a:endCxn id="348" idx="1"/>
          </p:cNvCxnSpPr>
          <p:nvPr/>
        </p:nvCxnSpPr>
        <p:spPr>
          <a:xfrm rot="16200000" flipH="1">
            <a:off x="6821636" y="4807272"/>
            <a:ext cx="405359" cy="19288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0" name="Shape 579"/>
          <p:cNvCxnSpPr>
            <a:stCxn id="533" idx="4"/>
            <a:endCxn id="282" idx="1"/>
          </p:cNvCxnSpPr>
          <p:nvPr/>
        </p:nvCxnSpPr>
        <p:spPr>
          <a:xfrm rot="16200000" flipH="1">
            <a:off x="10543381" y="2048670"/>
            <a:ext cx="555625" cy="233362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1" name="Flowchart: Document 350"/>
          <p:cNvSpPr/>
          <p:nvPr/>
        </p:nvSpPr>
        <p:spPr>
          <a:xfrm>
            <a:off x="6832005" y="2207617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DID-ENG-DEF-SS</a:t>
            </a:r>
          </a:p>
        </p:txBody>
      </p:sp>
      <p:sp>
        <p:nvSpPr>
          <p:cNvPr id="352" name="Rectangle 351"/>
          <p:cNvSpPr/>
          <p:nvPr/>
        </p:nvSpPr>
        <p:spPr>
          <a:xfrm>
            <a:off x="6568480" y="2063155"/>
            <a:ext cx="49212" cy="44450"/>
          </a:xfrm>
          <a:prstGeom prst="rect">
            <a:avLst/>
          </a:prstGeom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 sz="800">
              <a:latin typeface="Lucida Sans" pitchFamily="34" charset="0"/>
            </a:endParaRPr>
          </a:p>
        </p:txBody>
      </p:sp>
      <p:cxnSp>
        <p:nvCxnSpPr>
          <p:cNvPr id="353" name="Shape 217"/>
          <p:cNvCxnSpPr>
            <a:stCxn id="352" idx="2"/>
            <a:endCxn id="351" idx="1"/>
          </p:cNvCxnSpPr>
          <p:nvPr/>
        </p:nvCxnSpPr>
        <p:spPr>
          <a:xfrm rot="16200000" flipH="1">
            <a:off x="6616899" y="2082998"/>
            <a:ext cx="190500" cy="239713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87" name="Text Box 62"/>
          <p:cNvSpPr txBox="1">
            <a:spLocks noChangeArrowheads="1"/>
          </p:cNvSpPr>
          <p:nvPr/>
        </p:nvSpPr>
        <p:spPr bwMode="auto">
          <a:xfrm>
            <a:off x="6173788" y="3144540"/>
            <a:ext cx="1946275" cy="215900"/>
          </a:xfrm>
          <a:prstGeom prst="rect">
            <a:avLst/>
          </a:prstGeom>
          <a:solidFill>
            <a:srgbClr val="CCEC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Annex B: CDRL</a:t>
            </a:r>
          </a:p>
        </p:txBody>
      </p:sp>
      <p:sp>
        <p:nvSpPr>
          <p:cNvPr id="355" name="Oval 354"/>
          <p:cNvSpPr/>
          <p:nvPr/>
        </p:nvSpPr>
        <p:spPr>
          <a:xfrm flipH="1">
            <a:off x="8658225" y="3320618"/>
            <a:ext cx="46038" cy="44450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>
              <a:latin typeface="Lucida Sans" pitchFamily="34" charset="0"/>
            </a:endParaRPr>
          </a:p>
        </p:txBody>
      </p:sp>
      <p:cxnSp>
        <p:nvCxnSpPr>
          <p:cNvPr id="356" name="Elbow Connector 519"/>
          <p:cNvCxnSpPr>
            <a:stCxn id="414" idx="4"/>
            <a:endCxn id="355" idx="6"/>
          </p:cNvCxnSpPr>
          <p:nvPr/>
        </p:nvCxnSpPr>
        <p:spPr>
          <a:xfrm rot="16200000" flipH="1">
            <a:off x="7562669" y="2247287"/>
            <a:ext cx="1955368" cy="235744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90" name="Flowchart: Document 356"/>
          <p:cNvSpPr>
            <a:spLocks noChangeArrowheads="1"/>
          </p:cNvSpPr>
          <p:nvPr/>
        </p:nvSpPr>
        <p:spPr bwMode="auto">
          <a:xfrm>
            <a:off x="8888415" y="4439843"/>
            <a:ext cx="1295400" cy="180975"/>
          </a:xfrm>
          <a:prstGeom prst="flowChartDocument">
            <a:avLst/>
          </a:prstGeom>
          <a:solidFill>
            <a:srgbClr val="FFFF66"/>
          </a:solidFill>
          <a:ln w="9525" algn="ctr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36000" tIns="36000" rIns="36000" bIns="36000" anchor="ctr"/>
          <a:lstStyle/>
          <a:p>
            <a:pPr eaLnBrk="1" hangingPunct="1"/>
            <a:r>
              <a:rPr lang="en-AU" altLang="en-US" sz="800">
                <a:solidFill>
                  <a:srgbClr val="000000"/>
                </a:solidFill>
                <a:latin typeface="Lucida Sans" pitchFamily="34" charset="0"/>
              </a:rPr>
              <a:t>DID-ENG-DES-GPR</a:t>
            </a:r>
          </a:p>
        </p:txBody>
      </p:sp>
      <p:sp>
        <p:nvSpPr>
          <p:cNvPr id="358" name="Flowchart: Document 357"/>
          <p:cNvSpPr/>
          <p:nvPr/>
        </p:nvSpPr>
        <p:spPr>
          <a:xfrm>
            <a:off x="8888415" y="4008043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anchor="ctr"/>
          <a:lstStyle/>
          <a:p>
            <a:pPr eaLnBrk="1" hangingPunct="1">
              <a:defRPr/>
            </a:pPr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DID-ENG-DES-HEPR</a:t>
            </a:r>
          </a:p>
        </p:txBody>
      </p:sp>
      <p:cxnSp>
        <p:nvCxnSpPr>
          <p:cNvPr id="2192" name="Shape 659"/>
          <p:cNvCxnSpPr>
            <a:cxnSpLocks noChangeShapeType="1"/>
            <a:stCxn id="355" idx="4"/>
            <a:endCxn id="2190" idx="1"/>
          </p:cNvCxnSpPr>
          <p:nvPr/>
        </p:nvCxnSpPr>
        <p:spPr bwMode="auto">
          <a:xfrm rot="16200000" flipH="1">
            <a:off x="8202198" y="3844113"/>
            <a:ext cx="1165263" cy="207171"/>
          </a:xfrm>
          <a:prstGeom prst="bentConnector2">
            <a:avLst/>
          </a:prstGeom>
          <a:noFill/>
          <a:ln w="9525" algn="ctr">
            <a:solidFill>
              <a:schemeClr val="tx1"/>
            </a:solidFill>
            <a:prstDash val="sys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60" name="Shape 659"/>
          <p:cNvCxnSpPr>
            <a:stCxn id="355" idx="4"/>
            <a:endCxn id="358" idx="1"/>
          </p:cNvCxnSpPr>
          <p:nvPr/>
        </p:nvCxnSpPr>
        <p:spPr>
          <a:xfrm rot="16200000" flipH="1">
            <a:off x="8418098" y="3628213"/>
            <a:ext cx="73346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1" name="Flowchart: Document 360"/>
          <p:cNvSpPr/>
          <p:nvPr/>
        </p:nvSpPr>
        <p:spPr>
          <a:xfrm>
            <a:off x="8888415" y="4223943"/>
            <a:ext cx="1295400" cy="180975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anchor="ctr"/>
          <a:lstStyle/>
          <a:p>
            <a:pPr eaLnBrk="1" hangingPunct="1">
              <a:defRPr/>
            </a:pPr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DID-ENG-DES-IRMTPR</a:t>
            </a:r>
          </a:p>
        </p:txBody>
      </p:sp>
      <p:cxnSp>
        <p:nvCxnSpPr>
          <p:cNvPr id="362" name="Shape 659"/>
          <p:cNvCxnSpPr>
            <a:stCxn id="355" idx="4"/>
            <a:endCxn id="361" idx="1"/>
          </p:cNvCxnSpPr>
          <p:nvPr/>
        </p:nvCxnSpPr>
        <p:spPr>
          <a:xfrm rot="16200000" flipH="1">
            <a:off x="8310148" y="3736163"/>
            <a:ext cx="94936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3" name="Flowchart: Document 362"/>
          <p:cNvSpPr/>
          <p:nvPr/>
        </p:nvSpPr>
        <p:spPr>
          <a:xfrm>
            <a:off x="8888415" y="4881168"/>
            <a:ext cx="1295400" cy="179387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DID-ENG-RVW-PACKAGE</a:t>
            </a:r>
          </a:p>
        </p:txBody>
      </p:sp>
      <p:cxnSp>
        <p:nvCxnSpPr>
          <p:cNvPr id="364" name="Shape 541"/>
          <p:cNvCxnSpPr>
            <a:stCxn id="355" idx="4"/>
            <a:endCxn id="363" idx="1"/>
          </p:cNvCxnSpPr>
          <p:nvPr/>
        </p:nvCxnSpPr>
        <p:spPr>
          <a:xfrm rot="16200000" flipH="1">
            <a:off x="7981932" y="4064379"/>
            <a:ext cx="1605794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7" name="Flowchart: Document 366"/>
          <p:cNvSpPr/>
          <p:nvPr/>
        </p:nvSpPr>
        <p:spPr>
          <a:xfrm>
            <a:off x="8888415" y="6853437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DID-ENG-SOL-DCERT</a:t>
            </a:r>
          </a:p>
        </p:txBody>
      </p:sp>
      <p:sp>
        <p:nvSpPr>
          <p:cNvPr id="368" name="Flowchart: Document 367"/>
          <p:cNvSpPr/>
          <p:nvPr/>
        </p:nvSpPr>
        <p:spPr>
          <a:xfrm>
            <a:off x="6833592" y="2423517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DID-ENG-TRACE-RTM</a:t>
            </a:r>
          </a:p>
        </p:txBody>
      </p:sp>
      <p:cxnSp>
        <p:nvCxnSpPr>
          <p:cNvPr id="369" name="Shape 217"/>
          <p:cNvCxnSpPr>
            <a:stCxn id="352" idx="2"/>
            <a:endCxn id="368" idx="1"/>
          </p:cNvCxnSpPr>
          <p:nvPr/>
        </p:nvCxnSpPr>
        <p:spPr>
          <a:xfrm rot="16200000" flipH="1">
            <a:off x="6509742" y="2190155"/>
            <a:ext cx="406400" cy="241300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0" name="Oval 369"/>
          <p:cNvSpPr/>
          <p:nvPr/>
        </p:nvSpPr>
        <p:spPr>
          <a:xfrm flipH="1">
            <a:off x="10706100" y="4632523"/>
            <a:ext cx="46038" cy="44450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>
              <a:latin typeface="Lucida Sans" pitchFamily="34" charset="0"/>
            </a:endParaRPr>
          </a:p>
        </p:txBody>
      </p:sp>
      <p:sp>
        <p:nvSpPr>
          <p:cNvPr id="371" name="Flowchart: Document 370"/>
          <p:cNvSpPr/>
          <p:nvPr/>
        </p:nvSpPr>
        <p:spPr>
          <a:xfrm>
            <a:off x="10923588" y="5324673"/>
            <a:ext cx="1295400" cy="179388"/>
          </a:xfrm>
          <a:prstGeom prst="flowChartDocument">
            <a:avLst/>
          </a:prstGeom>
          <a:solidFill>
            <a:srgbClr val="FFFFCC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0" bIns="36000" anchor="ctr"/>
          <a:lstStyle/>
          <a:p>
            <a:pPr eaLnBrk="1" hangingPunct="1"/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DID-ILS-TNG-LMP</a:t>
            </a:r>
          </a:p>
        </p:txBody>
      </p:sp>
      <p:cxnSp>
        <p:nvCxnSpPr>
          <p:cNvPr id="372" name="Elbow Connector 371"/>
          <p:cNvCxnSpPr>
            <a:stCxn id="370" idx="4"/>
            <a:endCxn id="371" idx="1"/>
          </p:cNvCxnSpPr>
          <p:nvPr/>
        </p:nvCxnSpPr>
        <p:spPr>
          <a:xfrm rot="16200000" flipH="1">
            <a:off x="10457656" y="4948435"/>
            <a:ext cx="737394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3" name="Flowchart: Document 372"/>
          <p:cNvSpPr/>
          <p:nvPr/>
        </p:nvSpPr>
        <p:spPr>
          <a:xfrm>
            <a:off x="10923588" y="6435923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smtClean="0">
                <a:solidFill>
                  <a:srgbClr val="000000"/>
                </a:solidFill>
                <a:latin typeface="Lucida Sans" panose="020B0602030504020204" pitchFamily="34" charset="0"/>
              </a:rPr>
              <a:t>DID-ILS-TDATA-LSAR</a:t>
            </a:r>
          </a:p>
        </p:txBody>
      </p:sp>
      <p:sp>
        <p:nvSpPr>
          <p:cNvPr id="374" name="Flowchart: Document 373"/>
          <p:cNvSpPr/>
          <p:nvPr/>
        </p:nvSpPr>
        <p:spPr>
          <a:xfrm>
            <a:off x="10923588" y="6864548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smtClean="0">
                <a:solidFill>
                  <a:srgbClr val="000000"/>
                </a:solidFill>
                <a:latin typeface="Lucida Sans" panose="020B0602030504020204" pitchFamily="34" charset="0"/>
              </a:rPr>
              <a:t>DID-ILS-SW-SWSP</a:t>
            </a:r>
          </a:p>
        </p:txBody>
      </p:sp>
      <p:sp>
        <p:nvSpPr>
          <p:cNvPr id="375" name="Flowchart: Document 374"/>
          <p:cNvSpPr/>
          <p:nvPr/>
        </p:nvSpPr>
        <p:spPr>
          <a:xfrm>
            <a:off x="10923588" y="4892873"/>
            <a:ext cx="1295400" cy="179388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DID-ILS-SUP-RPL</a:t>
            </a:r>
          </a:p>
        </p:txBody>
      </p:sp>
      <p:sp>
        <p:nvSpPr>
          <p:cNvPr id="376" name="Flowchart: Document 375"/>
          <p:cNvSpPr/>
          <p:nvPr/>
        </p:nvSpPr>
        <p:spPr>
          <a:xfrm>
            <a:off x="10923588" y="6648648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smtClean="0">
                <a:solidFill>
                  <a:srgbClr val="000000"/>
                </a:solidFill>
                <a:latin typeface="Lucida Sans" panose="020B0602030504020204" pitchFamily="34" charset="0"/>
              </a:rPr>
              <a:t>DID-ILS-FAC-FRAR</a:t>
            </a:r>
          </a:p>
        </p:txBody>
      </p:sp>
      <p:sp>
        <p:nvSpPr>
          <p:cNvPr id="377" name="Flowchart: Document 376"/>
          <p:cNvSpPr/>
          <p:nvPr/>
        </p:nvSpPr>
        <p:spPr>
          <a:xfrm>
            <a:off x="10941050" y="8229798"/>
            <a:ext cx="1295400" cy="179388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DID-V&amp;V-TST-ATP&amp;P</a:t>
            </a:r>
          </a:p>
        </p:txBody>
      </p:sp>
      <p:sp>
        <p:nvSpPr>
          <p:cNvPr id="378" name="Flowchart: Document 377"/>
          <p:cNvSpPr/>
          <p:nvPr/>
        </p:nvSpPr>
        <p:spPr>
          <a:xfrm>
            <a:off x="10941050" y="8437761"/>
            <a:ext cx="1295400" cy="179387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DID-V&amp;V-TST-ATREP-2</a:t>
            </a:r>
          </a:p>
        </p:txBody>
      </p:sp>
      <p:sp>
        <p:nvSpPr>
          <p:cNvPr id="2211" name="Flowchart: Document 378"/>
          <p:cNvSpPr>
            <a:spLocks noChangeArrowheads="1"/>
          </p:cNvSpPr>
          <p:nvPr/>
        </p:nvSpPr>
        <p:spPr bwMode="auto">
          <a:xfrm>
            <a:off x="10923588" y="6205736"/>
            <a:ext cx="1295400" cy="179387"/>
          </a:xfrm>
          <a:prstGeom prst="flowChartDocument">
            <a:avLst/>
          </a:prstGeom>
          <a:solidFill>
            <a:srgbClr val="FFFFCC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0" bIns="36000" anchor="ctr"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DID-ILS-TDATA-CDATA</a:t>
            </a:r>
          </a:p>
        </p:txBody>
      </p:sp>
      <p:cxnSp>
        <p:nvCxnSpPr>
          <p:cNvPr id="380" name="Shape 675"/>
          <p:cNvCxnSpPr>
            <a:stCxn id="2211" idx="1"/>
            <a:endCxn id="370" idx="4"/>
          </p:cNvCxnSpPr>
          <p:nvPr/>
        </p:nvCxnSpPr>
        <p:spPr>
          <a:xfrm rot="10800000">
            <a:off x="10729120" y="4676974"/>
            <a:ext cx="194469" cy="1618457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3" name="Shape 538"/>
          <p:cNvCxnSpPr>
            <a:stCxn id="355" idx="4"/>
            <a:endCxn id="367" idx="1"/>
          </p:cNvCxnSpPr>
          <p:nvPr/>
        </p:nvCxnSpPr>
        <p:spPr>
          <a:xfrm rot="16200000" flipH="1">
            <a:off x="6995798" y="5050513"/>
            <a:ext cx="357806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4" name="Shape 593"/>
          <p:cNvCxnSpPr>
            <a:stCxn id="316" idx="4"/>
            <a:endCxn id="377" idx="1"/>
          </p:cNvCxnSpPr>
          <p:nvPr/>
        </p:nvCxnSpPr>
        <p:spPr>
          <a:xfrm rot="16200000" flipH="1">
            <a:off x="10694194" y="8071842"/>
            <a:ext cx="300037" cy="193675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5" name="Shape 593"/>
          <p:cNvCxnSpPr>
            <a:stCxn id="316" idx="4"/>
            <a:endCxn id="378" idx="1"/>
          </p:cNvCxnSpPr>
          <p:nvPr/>
        </p:nvCxnSpPr>
        <p:spPr>
          <a:xfrm rot="16200000" flipH="1">
            <a:off x="10590213" y="8175823"/>
            <a:ext cx="508000" cy="193675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6" name="Elbow Connector 385"/>
          <p:cNvCxnSpPr>
            <a:stCxn id="370" idx="4"/>
            <a:endCxn id="373" idx="1"/>
          </p:cNvCxnSpPr>
          <p:nvPr/>
        </p:nvCxnSpPr>
        <p:spPr>
          <a:xfrm rot="16200000" flipH="1">
            <a:off x="9901634" y="5504457"/>
            <a:ext cx="1849438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7" name="Elbow Connector 386"/>
          <p:cNvCxnSpPr>
            <a:stCxn id="370" idx="4"/>
            <a:endCxn id="374" idx="1"/>
          </p:cNvCxnSpPr>
          <p:nvPr/>
        </p:nvCxnSpPr>
        <p:spPr>
          <a:xfrm rot="16200000" flipH="1">
            <a:off x="9687719" y="5718372"/>
            <a:ext cx="2277269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8" name="Elbow Connector 387"/>
          <p:cNvCxnSpPr>
            <a:stCxn id="370" idx="4"/>
            <a:endCxn id="375" idx="1"/>
          </p:cNvCxnSpPr>
          <p:nvPr/>
        </p:nvCxnSpPr>
        <p:spPr>
          <a:xfrm rot="16200000" flipH="1">
            <a:off x="10673556" y="4732535"/>
            <a:ext cx="305594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9" name="Elbow Connector 388"/>
          <p:cNvCxnSpPr>
            <a:stCxn id="370" idx="4"/>
            <a:endCxn id="376" idx="1"/>
          </p:cNvCxnSpPr>
          <p:nvPr/>
        </p:nvCxnSpPr>
        <p:spPr>
          <a:xfrm rot="16200000" flipH="1">
            <a:off x="9795669" y="5610422"/>
            <a:ext cx="2061369" cy="19446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21" name="Elbow Connector 519"/>
          <p:cNvCxnSpPr>
            <a:cxnSpLocks noChangeShapeType="1"/>
            <a:stCxn id="347" idx="4"/>
            <a:endCxn id="316" idx="6"/>
          </p:cNvCxnSpPr>
          <p:nvPr/>
        </p:nvCxnSpPr>
        <p:spPr bwMode="auto">
          <a:xfrm rot="16200000" flipH="1">
            <a:off x="7537351" y="4807842"/>
            <a:ext cx="6106517" cy="269081"/>
          </a:xfrm>
          <a:prstGeom prst="bentConnector2">
            <a:avLst/>
          </a:prstGeom>
          <a:noFill/>
          <a:ln w="9525" algn="ctr">
            <a:solidFill>
              <a:schemeClr val="tx1"/>
            </a:solidFill>
            <a:prstDash val="sys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91" name="Elbow Connector 519"/>
          <p:cNvCxnSpPr>
            <a:stCxn id="347" idx="4"/>
            <a:endCxn id="327" idx="6"/>
          </p:cNvCxnSpPr>
          <p:nvPr/>
        </p:nvCxnSpPr>
        <p:spPr>
          <a:xfrm rot="16200000" flipH="1">
            <a:off x="9913938" y="2432050"/>
            <a:ext cx="1335088" cy="249237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23" name="Elbow Connector 519"/>
          <p:cNvCxnSpPr>
            <a:cxnSpLocks noChangeShapeType="1"/>
            <a:stCxn id="347" idx="4"/>
            <a:endCxn id="370" idx="6"/>
          </p:cNvCxnSpPr>
          <p:nvPr/>
        </p:nvCxnSpPr>
        <p:spPr bwMode="auto">
          <a:xfrm rot="16200000" flipH="1">
            <a:off x="9198273" y="3146920"/>
            <a:ext cx="2765623" cy="250031"/>
          </a:xfrm>
          <a:prstGeom prst="bentConnector2">
            <a:avLst/>
          </a:prstGeom>
          <a:noFill/>
          <a:ln w="9525" algn="ctr">
            <a:solidFill>
              <a:schemeClr val="tx1"/>
            </a:solidFill>
            <a:prstDash val="sysDash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226" name="Text Box 61"/>
          <p:cNvSpPr txBox="1">
            <a:spLocks noChangeArrowheads="1"/>
          </p:cNvSpPr>
          <p:nvPr/>
        </p:nvSpPr>
        <p:spPr bwMode="auto">
          <a:xfrm>
            <a:off x="6437313" y="1920280"/>
            <a:ext cx="1689100" cy="215900"/>
          </a:xfrm>
          <a:prstGeom prst="rect">
            <a:avLst/>
          </a:prstGeom>
          <a:solidFill>
            <a:srgbClr val="CCEC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Part A: Specifications</a:t>
            </a:r>
          </a:p>
        </p:txBody>
      </p:sp>
      <p:sp>
        <p:nvSpPr>
          <p:cNvPr id="2227" name="Text Box 61"/>
          <p:cNvSpPr txBox="1">
            <a:spLocks noChangeArrowheads="1"/>
          </p:cNvSpPr>
          <p:nvPr/>
        </p:nvSpPr>
        <p:spPr bwMode="auto">
          <a:xfrm>
            <a:off x="6438900" y="2672755"/>
            <a:ext cx="1687513" cy="327025"/>
          </a:xfrm>
          <a:prstGeom prst="rect">
            <a:avLst/>
          </a:prstGeom>
          <a:solidFill>
            <a:srgbClr val="CCEC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358775" indent="-358775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Part B: Operational and </a:t>
            </a:r>
            <a:br>
              <a:rPr lang="en-AU" altLang="en-US" sz="800">
                <a:latin typeface="Lucida Sans" pitchFamily="34" charset="0"/>
              </a:rPr>
            </a:br>
            <a:r>
              <a:rPr lang="en-AU" altLang="en-US" sz="800">
                <a:latin typeface="Lucida Sans" pitchFamily="34" charset="0"/>
              </a:rPr>
              <a:t>Support Concept</a:t>
            </a:r>
          </a:p>
        </p:txBody>
      </p:sp>
      <p:sp>
        <p:nvSpPr>
          <p:cNvPr id="401" name="Rectangle 400"/>
          <p:cNvSpPr/>
          <p:nvPr/>
        </p:nvSpPr>
        <p:spPr>
          <a:xfrm>
            <a:off x="6245225" y="1746250"/>
            <a:ext cx="49213" cy="44450"/>
          </a:xfrm>
          <a:prstGeom prst="rect">
            <a:avLst/>
          </a:prstGeom>
          <a:ln w="31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 sz="800">
              <a:latin typeface="Lucida Sans" pitchFamily="34" charset="0"/>
            </a:endParaRPr>
          </a:p>
        </p:txBody>
      </p:sp>
      <p:cxnSp>
        <p:nvCxnSpPr>
          <p:cNvPr id="402" name="Shape 217"/>
          <p:cNvCxnSpPr>
            <a:stCxn id="401" idx="2"/>
            <a:endCxn id="2226" idx="1"/>
          </p:cNvCxnSpPr>
          <p:nvPr/>
        </p:nvCxnSpPr>
        <p:spPr>
          <a:xfrm rot="16200000" flipH="1">
            <a:off x="6234807" y="1825724"/>
            <a:ext cx="237530" cy="167481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3" name="Shape 217"/>
          <p:cNvCxnSpPr>
            <a:stCxn id="401" idx="2"/>
            <a:endCxn id="2227" idx="1"/>
          </p:cNvCxnSpPr>
          <p:nvPr/>
        </p:nvCxnSpPr>
        <p:spPr>
          <a:xfrm rot="16200000" flipH="1">
            <a:off x="5831582" y="2228950"/>
            <a:ext cx="1045568" cy="169068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31" name="Text Box 61"/>
          <p:cNvSpPr txBox="1">
            <a:spLocks noChangeArrowheads="1"/>
          </p:cNvSpPr>
          <p:nvPr/>
        </p:nvSpPr>
        <p:spPr bwMode="auto">
          <a:xfrm>
            <a:off x="6173788" y="1662113"/>
            <a:ext cx="1952625" cy="193675"/>
          </a:xfrm>
          <a:prstGeom prst="rect">
            <a:avLst/>
          </a:prstGeom>
          <a:solidFill>
            <a:srgbClr val="CCEC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Annex A: Description of Requirement</a:t>
            </a:r>
          </a:p>
        </p:txBody>
      </p:sp>
      <p:sp>
        <p:nvSpPr>
          <p:cNvPr id="405" name="Flowchart: Document 404"/>
          <p:cNvSpPr/>
          <p:nvPr/>
        </p:nvSpPr>
        <p:spPr>
          <a:xfrm>
            <a:off x="10941050" y="8005961"/>
            <a:ext cx="1295400" cy="179387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DID-V&amp;V-DEF-PV&amp;VRP</a:t>
            </a:r>
          </a:p>
        </p:txBody>
      </p:sp>
      <p:sp>
        <p:nvSpPr>
          <p:cNvPr id="406" name="Flowchart: Document 405"/>
          <p:cNvSpPr/>
          <p:nvPr/>
        </p:nvSpPr>
        <p:spPr>
          <a:xfrm>
            <a:off x="8888415" y="3360343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DID-ENG-AEOA</a:t>
            </a:r>
          </a:p>
        </p:txBody>
      </p:sp>
      <p:sp>
        <p:nvSpPr>
          <p:cNvPr id="407" name="Flowchart: Document 406"/>
          <p:cNvSpPr/>
          <p:nvPr/>
        </p:nvSpPr>
        <p:spPr>
          <a:xfrm>
            <a:off x="8888415" y="3576243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itchFamily="34" charset="0"/>
              </a:rPr>
              <a:t>DID-MNT-AMOA</a:t>
            </a:r>
          </a:p>
        </p:txBody>
      </p:sp>
      <p:cxnSp>
        <p:nvCxnSpPr>
          <p:cNvPr id="408" name="Shape 523"/>
          <p:cNvCxnSpPr>
            <a:stCxn id="355" idx="4"/>
            <a:endCxn id="406" idx="1"/>
          </p:cNvCxnSpPr>
          <p:nvPr/>
        </p:nvCxnSpPr>
        <p:spPr>
          <a:xfrm rot="16200000" flipH="1">
            <a:off x="8741948" y="3304363"/>
            <a:ext cx="8576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9" name="Shape 523"/>
          <p:cNvCxnSpPr>
            <a:stCxn id="355" idx="4"/>
            <a:endCxn id="407" idx="1"/>
          </p:cNvCxnSpPr>
          <p:nvPr/>
        </p:nvCxnSpPr>
        <p:spPr>
          <a:xfrm rot="16200000" flipH="1">
            <a:off x="8633998" y="3412313"/>
            <a:ext cx="30166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0" name="Shape 593"/>
          <p:cNvCxnSpPr>
            <a:stCxn id="316" idx="4"/>
            <a:endCxn id="405" idx="1"/>
          </p:cNvCxnSpPr>
          <p:nvPr/>
        </p:nvCxnSpPr>
        <p:spPr>
          <a:xfrm rot="16200000" flipH="1">
            <a:off x="10806113" y="7959923"/>
            <a:ext cx="76200" cy="193675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1" name="Straight Connector 410"/>
          <p:cNvCxnSpPr>
            <a:stCxn id="2175" idx="3"/>
          </p:cNvCxnSpPr>
          <p:nvPr/>
        </p:nvCxnSpPr>
        <p:spPr>
          <a:xfrm>
            <a:off x="8126413" y="1365250"/>
            <a:ext cx="319087" cy="3175"/>
          </a:xfrm>
          <a:prstGeom prst="line">
            <a:avLst/>
          </a:prstGeom>
          <a:ln>
            <a:solidFill>
              <a:srgbClr val="000000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39" name="Text Box 62"/>
          <p:cNvSpPr txBox="1">
            <a:spLocks noChangeArrowheads="1"/>
          </p:cNvSpPr>
          <p:nvPr/>
        </p:nvSpPr>
        <p:spPr bwMode="auto">
          <a:xfrm>
            <a:off x="6173788" y="3496196"/>
            <a:ext cx="1946275" cy="368300"/>
          </a:xfrm>
          <a:prstGeom prst="rect">
            <a:avLst/>
          </a:prstGeom>
          <a:solidFill>
            <a:srgbClr val="CCEC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358775" indent="-358775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marL="447675" indent="-447675"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Annex C: Known Hazards at Commonwealth Premises</a:t>
            </a:r>
          </a:p>
        </p:txBody>
      </p:sp>
      <p:sp>
        <p:nvSpPr>
          <p:cNvPr id="413" name="Flowchart: Document 412"/>
          <p:cNvSpPr/>
          <p:nvPr/>
        </p:nvSpPr>
        <p:spPr>
          <a:xfrm>
            <a:off x="10937875" y="2568575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DID-PM-HSE-HSMP</a:t>
            </a:r>
          </a:p>
        </p:txBody>
      </p:sp>
      <p:sp>
        <p:nvSpPr>
          <p:cNvPr id="414" name="Oval 413"/>
          <p:cNvSpPr/>
          <p:nvPr/>
        </p:nvSpPr>
        <p:spPr>
          <a:xfrm flipH="1">
            <a:off x="8399463" y="1343025"/>
            <a:ext cx="46037" cy="44450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>
              <a:latin typeface="Lucida Sans" pitchFamily="34" charset="0"/>
            </a:endParaRPr>
          </a:p>
        </p:txBody>
      </p:sp>
      <p:cxnSp>
        <p:nvCxnSpPr>
          <p:cNvPr id="435" name="Shape 578"/>
          <p:cNvCxnSpPr>
            <a:stCxn id="533" idx="4"/>
            <a:endCxn id="413" idx="1"/>
          </p:cNvCxnSpPr>
          <p:nvPr/>
        </p:nvCxnSpPr>
        <p:spPr>
          <a:xfrm rot="16200000" flipH="1">
            <a:off x="10435431" y="2156620"/>
            <a:ext cx="771525" cy="233362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43" name="TextBox 752"/>
          <p:cNvSpPr txBox="1">
            <a:spLocks noChangeArrowheads="1"/>
          </p:cNvSpPr>
          <p:nvPr/>
        </p:nvSpPr>
        <p:spPr bwMode="auto">
          <a:xfrm>
            <a:off x="10914063" y="1489075"/>
            <a:ext cx="1287462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AU" altLang="en-US" sz="800">
                <a:solidFill>
                  <a:srgbClr val="000000"/>
                </a:solidFill>
                <a:latin typeface="Lucida Sans" pitchFamily="34" charset="0"/>
              </a:rPr>
              <a:t>General Requirements</a:t>
            </a:r>
          </a:p>
        </p:txBody>
      </p:sp>
      <p:sp>
        <p:nvSpPr>
          <p:cNvPr id="439" name="Flowchart: Document 438"/>
          <p:cNvSpPr/>
          <p:nvPr/>
        </p:nvSpPr>
        <p:spPr>
          <a:xfrm>
            <a:off x="7120756" y="5232599"/>
            <a:ext cx="1295400" cy="179387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DID-PM-MGT-SAC</a:t>
            </a:r>
          </a:p>
        </p:txBody>
      </p:sp>
      <p:sp>
        <p:nvSpPr>
          <p:cNvPr id="440" name="Flowchart: Document 439"/>
          <p:cNvSpPr/>
          <p:nvPr/>
        </p:nvSpPr>
        <p:spPr>
          <a:xfrm>
            <a:off x="7120756" y="5448499"/>
            <a:ext cx="1295400" cy="179387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DID-PM-MGT-AFD</a:t>
            </a:r>
          </a:p>
        </p:txBody>
      </p:sp>
      <p:sp>
        <p:nvSpPr>
          <p:cNvPr id="441" name="Flowchart: Document 440"/>
          <p:cNvSpPr/>
          <p:nvPr/>
        </p:nvSpPr>
        <p:spPr>
          <a:xfrm>
            <a:off x="8888415" y="6637537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/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DID-ENG-HW-DWGS</a:t>
            </a:r>
          </a:p>
        </p:txBody>
      </p:sp>
      <p:cxnSp>
        <p:nvCxnSpPr>
          <p:cNvPr id="442" name="Shape 312"/>
          <p:cNvCxnSpPr>
            <a:stCxn id="276" idx="2"/>
            <a:endCxn id="2239" idx="1"/>
          </p:cNvCxnSpPr>
          <p:nvPr/>
        </p:nvCxnSpPr>
        <p:spPr>
          <a:xfrm rot="16200000" flipH="1">
            <a:off x="5055928" y="2562485"/>
            <a:ext cx="2115071" cy="120650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48" name="TextBox 752"/>
          <p:cNvSpPr txBox="1">
            <a:spLocks noChangeArrowheads="1"/>
          </p:cNvSpPr>
          <p:nvPr/>
        </p:nvSpPr>
        <p:spPr bwMode="auto">
          <a:xfrm>
            <a:off x="7380711" y="4797105"/>
            <a:ext cx="538162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5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15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5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AU" altLang="en-US" sz="800" dirty="0">
                <a:solidFill>
                  <a:srgbClr val="000000"/>
                </a:solidFill>
                <a:latin typeface="Lucida Sans" pitchFamily="34" charset="0"/>
              </a:rPr>
              <a:t>Quality</a:t>
            </a:r>
          </a:p>
        </p:txBody>
      </p:sp>
      <p:cxnSp>
        <p:nvCxnSpPr>
          <p:cNvPr id="446" name="Shape 538"/>
          <p:cNvCxnSpPr>
            <a:stCxn id="355" idx="4"/>
            <a:endCxn id="441" idx="1"/>
          </p:cNvCxnSpPr>
          <p:nvPr/>
        </p:nvCxnSpPr>
        <p:spPr>
          <a:xfrm rot="16200000" flipH="1">
            <a:off x="7103351" y="4942960"/>
            <a:ext cx="3362957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9" name="Flowchart: Document 448"/>
          <p:cNvSpPr/>
          <p:nvPr/>
        </p:nvSpPr>
        <p:spPr>
          <a:xfrm>
            <a:off x="10920413" y="3487738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DID-CM-MGT-ECP</a:t>
            </a:r>
          </a:p>
        </p:txBody>
      </p:sp>
      <p:cxnSp>
        <p:nvCxnSpPr>
          <p:cNvPr id="450" name="Shape 514"/>
          <p:cNvCxnSpPr>
            <a:stCxn id="327" idx="4"/>
            <a:endCxn id="449" idx="1"/>
          </p:cNvCxnSpPr>
          <p:nvPr/>
        </p:nvCxnSpPr>
        <p:spPr>
          <a:xfrm rot="16200000" flipH="1">
            <a:off x="10658872" y="3316685"/>
            <a:ext cx="331788" cy="191294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4" name="Rectangle 463"/>
          <p:cNvSpPr/>
          <p:nvPr/>
        </p:nvSpPr>
        <p:spPr>
          <a:xfrm>
            <a:off x="3952875" y="6960840"/>
            <a:ext cx="2952750" cy="2074095"/>
          </a:xfrm>
          <a:prstGeom prst="rect">
            <a:avLst/>
          </a:prstGeom>
          <a:noFill/>
          <a:ln w="952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/>
          <a:lstStyle>
            <a:lvl1pPr marL="9525">
              <a:tabLst>
                <a:tab pos="85725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tabLst>
                <a:tab pos="85725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tabLst>
                <a:tab pos="85725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tabLst>
                <a:tab pos="85725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tabLst>
                <a:tab pos="85725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85725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85725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85725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85725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For support in using ASDEFCON templates contact your MPB contracting officer / adviser.</a:t>
            </a:r>
          </a:p>
          <a:p>
            <a:pPr eaLnBrk="1" hangingPunct="1">
              <a:defRPr/>
            </a:pPr>
            <a:endParaRPr lang="en-AU" altLang="en-US" sz="800" dirty="0" smtClean="0">
              <a:solidFill>
                <a:srgbClr val="000000"/>
              </a:solidFill>
              <a:latin typeface="Lucida Sans" panose="020B0602030504020204" pitchFamily="34" charset="0"/>
            </a:endParaRPr>
          </a:p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Help desks:	</a:t>
            </a: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  <a:hlinkClick r:id="rId3"/>
              </a:rPr>
              <a:t>procurement.ASDEFCON@defence.gov.au</a:t>
            </a:r>
            <a:endParaRPr lang="en-AU" altLang="en-US" sz="800" dirty="0" smtClean="0">
              <a:solidFill>
                <a:srgbClr val="000000"/>
              </a:solidFill>
              <a:latin typeface="Lucida Sans" panose="020B0602030504020204" pitchFamily="34" charset="0"/>
            </a:endParaRPr>
          </a:p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	(for the COC and other commercial components)</a:t>
            </a:r>
          </a:p>
          <a:p>
            <a:pPr eaLnBrk="1" hangingPunct="1">
              <a:defRPr/>
            </a:pPr>
            <a:endParaRPr lang="en-AU" altLang="en-US" sz="800" dirty="0" smtClean="0">
              <a:solidFill>
                <a:srgbClr val="000000"/>
              </a:solidFill>
              <a:latin typeface="Lucida Sans" panose="020B0602030504020204" pitchFamily="34" charset="0"/>
            </a:endParaRPr>
          </a:p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	</a:t>
            </a: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  <a:hlinkClick r:id="rId4"/>
              </a:rPr>
              <a:t>ASDEFCONSOW.Support@defence.gov.au</a:t>
            </a: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	(for the SOW and other technical components)</a:t>
            </a:r>
          </a:p>
          <a:p>
            <a:pPr eaLnBrk="1" hangingPunct="1">
              <a:defRPr/>
            </a:pPr>
            <a:endParaRPr lang="en-AU" altLang="en-US" sz="800" dirty="0" smtClean="0">
              <a:solidFill>
                <a:srgbClr val="000000"/>
              </a:solidFill>
              <a:latin typeface="Lucida Sans" panose="020B0602030504020204" pitchFamily="34" charset="0"/>
            </a:endParaRPr>
          </a:p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This template is available from the ASDEFCON website.  Search ‘ASDEFCON templates’.  On the templates page, select the ‘ASDEFCON (Complex Materiel) Volume 2’ link.</a:t>
            </a:r>
          </a:p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This diagram is included with the preliminary pages.</a:t>
            </a:r>
          </a:p>
        </p:txBody>
      </p:sp>
      <p:cxnSp>
        <p:nvCxnSpPr>
          <p:cNvPr id="465" name="Shape 627"/>
          <p:cNvCxnSpPr>
            <a:stCxn id="471" idx="4"/>
            <a:endCxn id="439" idx="1"/>
          </p:cNvCxnSpPr>
          <p:nvPr/>
        </p:nvCxnSpPr>
        <p:spPr>
          <a:xfrm rot="16200000" flipH="1">
            <a:off x="6713686" y="4915222"/>
            <a:ext cx="621259" cy="19288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6" name="Shape 627"/>
          <p:cNvCxnSpPr>
            <a:stCxn id="471" idx="4"/>
            <a:endCxn id="440" idx="1"/>
          </p:cNvCxnSpPr>
          <p:nvPr/>
        </p:nvCxnSpPr>
        <p:spPr>
          <a:xfrm rot="16200000" flipH="1">
            <a:off x="6605736" y="5023172"/>
            <a:ext cx="837159" cy="19288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1" name="Oval 470"/>
          <p:cNvSpPr/>
          <p:nvPr/>
        </p:nvSpPr>
        <p:spPr>
          <a:xfrm flipH="1">
            <a:off x="6904856" y="4656584"/>
            <a:ext cx="46038" cy="44450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>
              <a:latin typeface="Lucida Sans" pitchFamily="34" charset="0"/>
            </a:endParaRPr>
          </a:p>
        </p:txBody>
      </p:sp>
      <p:cxnSp>
        <p:nvCxnSpPr>
          <p:cNvPr id="477" name="Shape 627"/>
          <p:cNvCxnSpPr>
            <a:stCxn id="234" idx="4"/>
            <a:endCxn id="471" idx="2"/>
          </p:cNvCxnSpPr>
          <p:nvPr/>
        </p:nvCxnSpPr>
        <p:spPr>
          <a:xfrm rot="5400000">
            <a:off x="7026557" y="3285795"/>
            <a:ext cx="1317352" cy="1468677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0" name="Oval 479"/>
          <p:cNvSpPr/>
          <p:nvPr/>
        </p:nvSpPr>
        <p:spPr>
          <a:xfrm flipH="1">
            <a:off x="8659018" y="1875830"/>
            <a:ext cx="46038" cy="44450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>
              <a:latin typeface="Lucida Sans" pitchFamily="34" charset="0"/>
            </a:endParaRPr>
          </a:p>
        </p:txBody>
      </p:sp>
      <p:cxnSp>
        <p:nvCxnSpPr>
          <p:cNvPr id="485" name="Elbow Connector 519"/>
          <p:cNvCxnSpPr>
            <a:stCxn id="414" idx="4"/>
            <a:endCxn id="480" idx="6"/>
          </p:cNvCxnSpPr>
          <p:nvPr/>
        </p:nvCxnSpPr>
        <p:spPr>
          <a:xfrm rot="16200000" flipH="1">
            <a:off x="8285459" y="1524496"/>
            <a:ext cx="510580" cy="236537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8" name="Shape 624"/>
          <p:cNvCxnSpPr>
            <a:stCxn id="414" idx="2"/>
            <a:endCxn id="347" idx="0"/>
          </p:cNvCxnSpPr>
          <p:nvPr/>
        </p:nvCxnSpPr>
        <p:spPr>
          <a:xfrm>
            <a:off x="8445500" y="1365250"/>
            <a:ext cx="2011363" cy="479425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0" name="Flowchart: Document 499"/>
          <p:cNvSpPr/>
          <p:nvPr/>
        </p:nvSpPr>
        <p:spPr>
          <a:xfrm>
            <a:off x="1144588" y="8531573"/>
            <a:ext cx="1295400" cy="179387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 from this template</a:t>
            </a:r>
          </a:p>
        </p:txBody>
      </p:sp>
      <p:sp>
        <p:nvSpPr>
          <p:cNvPr id="501" name="Flowchart: Document 500"/>
          <p:cNvSpPr/>
          <p:nvPr/>
        </p:nvSpPr>
        <p:spPr>
          <a:xfrm>
            <a:off x="1144588" y="8758585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 from other template</a:t>
            </a:r>
          </a:p>
        </p:txBody>
      </p:sp>
      <p:sp>
        <p:nvSpPr>
          <p:cNvPr id="505" name="Flowchart: Document 504"/>
          <p:cNvSpPr/>
          <p:nvPr/>
        </p:nvSpPr>
        <p:spPr>
          <a:xfrm>
            <a:off x="8888415" y="5111723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DID-ENG-SOL-SCR</a:t>
            </a:r>
          </a:p>
        </p:txBody>
      </p:sp>
      <p:sp>
        <p:nvSpPr>
          <p:cNvPr id="506" name="Flowchart: Document 505"/>
          <p:cNvSpPr/>
          <p:nvPr/>
        </p:nvSpPr>
        <p:spPr>
          <a:xfrm>
            <a:off x="8888415" y="5553048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DID-ENG-SOL-HAR</a:t>
            </a:r>
          </a:p>
        </p:txBody>
      </p:sp>
      <p:sp>
        <p:nvSpPr>
          <p:cNvPr id="507" name="Flowchart: Document 506"/>
          <p:cNvSpPr/>
          <p:nvPr/>
        </p:nvSpPr>
        <p:spPr>
          <a:xfrm>
            <a:off x="8888415" y="5768948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DID-ENG-SOL-HL</a:t>
            </a:r>
          </a:p>
        </p:txBody>
      </p:sp>
      <p:cxnSp>
        <p:nvCxnSpPr>
          <p:cNvPr id="510" name="Shape 532"/>
          <p:cNvCxnSpPr>
            <a:stCxn id="355" idx="4"/>
            <a:endCxn id="506" idx="1"/>
          </p:cNvCxnSpPr>
          <p:nvPr/>
        </p:nvCxnSpPr>
        <p:spPr>
          <a:xfrm rot="16200000" flipH="1">
            <a:off x="7645992" y="4400319"/>
            <a:ext cx="2277674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3" name="Shape 532"/>
          <p:cNvCxnSpPr>
            <a:stCxn id="355" idx="4"/>
            <a:endCxn id="507" idx="1"/>
          </p:cNvCxnSpPr>
          <p:nvPr/>
        </p:nvCxnSpPr>
        <p:spPr>
          <a:xfrm rot="16200000" flipH="1">
            <a:off x="7538042" y="4508269"/>
            <a:ext cx="2493574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6" name="Shape 532"/>
          <p:cNvCxnSpPr>
            <a:stCxn id="355" idx="4"/>
            <a:endCxn id="505" idx="1"/>
          </p:cNvCxnSpPr>
          <p:nvPr/>
        </p:nvCxnSpPr>
        <p:spPr>
          <a:xfrm rot="16200000" flipH="1">
            <a:off x="7866258" y="4180053"/>
            <a:ext cx="1837143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1" name="Flowchart: Document 520"/>
          <p:cNvSpPr/>
          <p:nvPr/>
        </p:nvSpPr>
        <p:spPr>
          <a:xfrm>
            <a:off x="8888415" y="5330798"/>
            <a:ext cx="1295400" cy="180975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anchor="ctr"/>
          <a:lstStyle/>
          <a:p>
            <a:pPr eaLnBrk="1" hangingPunct="1">
              <a:defRPr/>
            </a:pPr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DID-ENG-SOL-MSA</a:t>
            </a:r>
          </a:p>
        </p:txBody>
      </p:sp>
      <p:cxnSp>
        <p:nvCxnSpPr>
          <p:cNvPr id="522" name="Shape 532"/>
          <p:cNvCxnSpPr>
            <a:stCxn id="355" idx="4"/>
            <a:endCxn id="521" idx="1"/>
          </p:cNvCxnSpPr>
          <p:nvPr/>
        </p:nvCxnSpPr>
        <p:spPr>
          <a:xfrm rot="16200000" flipH="1">
            <a:off x="7756720" y="4289591"/>
            <a:ext cx="2056218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3" name="Oval 532"/>
          <p:cNvSpPr/>
          <p:nvPr/>
        </p:nvSpPr>
        <p:spPr>
          <a:xfrm flipH="1">
            <a:off x="10680700" y="1843088"/>
            <a:ext cx="46038" cy="44450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>
              <a:latin typeface="Lucida Sans" pitchFamily="34" charset="0"/>
            </a:endParaRPr>
          </a:p>
        </p:txBody>
      </p:sp>
      <p:cxnSp>
        <p:nvCxnSpPr>
          <p:cNvPr id="447" name="Straight Connector 446"/>
          <p:cNvCxnSpPr>
            <a:stCxn id="347" idx="2"/>
            <a:endCxn id="533" idx="6"/>
          </p:cNvCxnSpPr>
          <p:nvPr/>
        </p:nvCxnSpPr>
        <p:spPr>
          <a:xfrm flipV="1">
            <a:off x="10479088" y="1865313"/>
            <a:ext cx="201612" cy="1587"/>
          </a:xfrm>
          <a:prstGeom prst="line">
            <a:avLst/>
          </a:prstGeom>
          <a:ln>
            <a:solidFill>
              <a:srgbClr val="000000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Flowchart: Document 448"/>
          <p:cNvSpPr/>
          <p:nvPr/>
        </p:nvSpPr>
        <p:spPr>
          <a:xfrm>
            <a:off x="10920413" y="3721100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smtClean="0">
                <a:solidFill>
                  <a:srgbClr val="000000"/>
                </a:solidFill>
                <a:latin typeface="Lucida Sans" panose="020B0602030504020204" pitchFamily="34" charset="0"/>
              </a:rPr>
              <a:t>DID-CM-DATA-MRI</a:t>
            </a:r>
          </a:p>
        </p:txBody>
      </p:sp>
      <p:sp>
        <p:nvSpPr>
          <p:cNvPr id="3" name="Flowchart: Document 448"/>
          <p:cNvSpPr/>
          <p:nvPr/>
        </p:nvSpPr>
        <p:spPr>
          <a:xfrm>
            <a:off x="10923588" y="7067748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smtClean="0">
                <a:solidFill>
                  <a:srgbClr val="000000"/>
                </a:solidFill>
                <a:latin typeface="Lucida Sans" panose="020B0602030504020204" pitchFamily="34" charset="0"/>
              </a:rPr>
              <a:t>DID-ILS-PERS-PRRL</a:t>
            </a:r>
          </a:p>
        </p:txBody>
      </p:sp>
      <p:sp>
        <p:nvSpPr>
          <p:cNvPr id="2274" name="Flowchart: Document 378"/>
          <p:cNvSpPr>
            <a:spLocks noChangeArrowheads="1"/>
          </p:cNvSpPr>
          <p:nvPr/>
        </p:nvSpPr>
        <p:spPr bwMode="auto">
          <a:xfrm>
            <a:off x="10923588" y="5989836"/>
            <a:ext cx="1295400" cy="179387"/>
          </a:xfrm>
          <a:prstGeom prst="flowChartDocument">
            <a:avLst/>
          </a:prstGeom>
          <a:solidFill>
            <a:srgbClr val="FFFFCC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0" bIns="36000" anchor="ctr"/>
          <a:lstStyle/>
          <a:p>
            <a:pPr eaLnBrk="1" hangingPunct="1"/>
            <a:r>
              <a:rPr lang="en-AU" altLang="en-US" sz="800">
                <a:solidFill>
                  <a:srgbClr val="000000"/>
                </a:solidFill>
                <a:latin typeface="Lucida Sans" pitchFamily="34" charset="0"/>
              </a:rPr>
              <a:t>DID-ILS-TDATA-PUBPACK</a:t>
            </a:r>
          </a:p>
        </p:txBody>
      </p:sp>
      <p:cxnSp>
        <p:nvCxnSpPr>
          <p:cNvPr id="2296" name="AutoShape 248"/>
          <p:cNvCxnSpPr>
            <a:cxnSpLocks noChangeShapeType="1"/>
            <a:stCxn id="3" idx="1"/>
            <a:endCxn id="370" idx="4"/>
          </p:cNvCxnSpPr>
          <p:nvPr/>
        </p:nvCxnSpPr>
        <p:spPr bwMode="auto">
          <a:xfrm rot="10800000">
            <a:off x="10729120" y="4676974"/>
            <a:ext cx="194469" cy="2481263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7" name="AutoShape 249"/>
          <p:cNvCxnSpPr>
            <a:cxnSpLocks noChangeShapeType="1"/>
            <a:stCxn id="2" idx="1"/>
            <a:endCxn id="327" idx="4"/>
          </p:cNvCxnSpPr>
          <p:nvPr/>
        </p:nvCxnSpPr>
        <p:spPr bwMode="auto">
          <a:xfrm rot="10800000">
            <a:off x="10729119" y="3246438"/>
            <a:ext cx="191294" cy="565150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6" name="Flowchart: Document 448"/>
          <p:cNvSpPr/>
          <p:nvPr/>
        </p:nvSpPr>
        <p:spPr>
          <a:xfrm>
            <a:off x="10920413" y="3953569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anose="020B0602030504020204" pitchFamily="34" charset="0"/>
              </a:rPr>
              <a:t>DID-CM-DATA-XDATA</a:t>
            </a:r>
          </a:p>
        </p:txBody>
      </p:sp>
      <p:cxnSp>
        <p:nvCxnSpPr>
          <p:cNvPr id="227" name="AutoShape 249"/>
          <p:cNvCxnSpPr>
            <a:cxnSpLocks noChangeShapeType="1"/>
            <a:stCxn id="226" idx="1"/>
            <a:endCxn id="327" idx="4"/>
          </p:cNvCxnSpPr>
          <p:nvPr/>
        </p:nvCxnSpPr>
        <p:spPr bwMode="auto">
          <a:xfrm rot="10800000">
            <a:off x="10729119" y="3246439"/>
            <a:ext cx="191294" cy="797619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" name="Text Box 57"/>
          <p:cNvSpPr txBox="1">
            <a:spLocks noChangeArrowheads="1"/>
          </p:cNvSpPr>
          <p:nvPr/>
        </p:nvSpPr>
        <p:spPr bwMode="auto">
          <a:xfrm>
            <a:off x="3290887" y="1180717"/>
            <a:ext cx="2447925" cy="412750"/>
          </a:xfrm>
          <a:prstGeom prst="rect">
            <a:avLst/>
          </a:prstGeom>
          <a:solidFill>
            <a:srgbClr val="FF9999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en-AU" altLang="en-US" sz="1000" dirty="0">
                <a:latin typeface="Lucida Sans" pitchFamily="34" charset="0"/>
              </a:rPr>
              <a:t>Draft Conditions of Contract</a:t>
            </a:r>
            <a:br>
              <a:rPr lang="en-AU" altLang="en-US" sz="1000" dirty="0">
                <a:latin typeface="Lucida Sans" pitchFamily="34" charset="0"/>
              </a:rPr>
            </a:br>
            <a:r>
              <a:rPr lang="en-AU" altLang="en-US" sz="1000" dirty="0">
                <a:latin typeface="Lucida Sans" pitchFamily="34" charset="0"/>
              </a:rPr>
              <a:t>(Part 2)</a:t>
            </a:r>
          </a:p>
        </p:txBody>
      </p:sp>
      <p:cxnSp>
        <p:nvCxnSpPr>
          <p:cNvPr id="228" name="Shape 276"/>
          <p:cNvCxnSpPr>
            <a:cxnSpLocks noChangeShapeType="1"/>
          </p:cNvCxnSpPr>
          <p:nvPr/>
        </p:nvCxnSpPr>
        <p:spPr bwMode="auto">
          <a:xfrm rot="16200000" flipH="1">
            <a:off x="1030325" y="3957203"/>
            <a:ext cx="4906665" cy="192955"/>
          </a:xfrm>
          <a:prstGeom prst="bentConnector2">
            <a:avLst/>
          </a:prstGeom>
          <a:noFill/>
          <a:ln w="9525" algn="ctr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30" name="Text Box 69"/>
          <p:cNvSpPr txBox="1">
            <a:spLocks noChangeArrowheads="1"/>
          </p:cNvSpPr>
          <p:nvPr/>
        </p:nvSpPr>
        <p:spPr bwMode="auto">
          <a:xfrm>
            <a:off x="3518943" y="1681126"/>
            <a:ext cx="2087563" cy="215900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Attachment B: Price &amp; Payments</a:t>
            </a:r>
          </a:p>
        </p:txBody>
      </p:sp>
      <p:sp>
        <p:nvSpPr>
          <p:cNvPr id="231" name="Text Box 68"/>
          <p:cNvSpPr txBox="1">
            <a:spLocks noChangeArrowheads="1"/>
          </p:cNvSpPr>
          <p:nvPr/>
        </p:nvSpPr>
        <p:spPr bwMode="auto">
          <a:xfrm>
            <a:off x="3518943" y="1992313"/>
            <a:ext cx="2087563" cy="215900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C: Delivery Schedule</a:t>
            </a:r>
          </a:p>
        </p:txBody>
      </p:sp>
      <p:sp>
        <p:nvSpPr>
          <p:cNvPr id="236" name="Text Box 67"/>
          <p:cNvSpPr txBox="1">
            <a:spLocks noChangeArrowheads="1"/>
          </p:cNvSpPr>
          <p:nvPr/>
        </p:nvSpPr>
        <p:spPr bwMode="auto">
          <a:xfrm>
            <a:off x="3517679" y="2297311"/>
            <a:ext cx="2087563" cy="215900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D: Liquidated Damages</a:t>
            </a:r>
          </a:p>
        </p:txBody>
      </p:sp>
      <p:sp>
        <p:nvSpPr>
          <p:cNvPr id="243" name="Text Box 70"/>
          <p:cNvSpPr txBox="1">
            <a:spLocks noChangeArrowheads="1"/>
          </p:cNvSpPr>
          <p:nvPr/>
        </p:nvSpPr>
        <p:spPr bwMode="auto">
          <a:xfrm>
            <a:off x="3527860" y="2600489"/>
            <a:ext cx="2087563" cy="211137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E: GFM</a:t>
            </a:r>
          </a:p>
        </p:txBody>
      </p:sp>
      <p:sp>
        <p:nvSpPr>
          <p:cNvPr id="244" name="Text Box 73"/>
          <p:cNvSpPr txBox="1">
            <a:spLocks noChangeArrowheads="1"/>
          </p:cNvSpPr>
          <p:nvPr/>
        </p:nvSpPr>
        <p:spPr bwMode="auto">
          <a:xfrm>
            <a:off x="3527934" y="3751326"/>
            <a:ext cx="2087563" cy="325587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182563" indent="-182563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marL="717550" indent="-717550"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H: </a:t>
            </a:r>
            <a:r>
              <a:rPr lang="en-AU" altLang="en-US" sz="800" dirty="0" smtClean="0">
                <a:latin typeface="Lucida Sans" pitchFamily="34" charset="0"/>
              </a:rPr>
              <a:t>Schedule of Approved </a:t>
            </a:r>
            <a:r>
              <a:rPr lang="en-AU" altLang="en-US" sz="800" dirty="0">
                <a:latin typeface="Lucida Sans" pitchFamily="34" charset="0"/>
              </a:rPr>
              <a:t>Subcontractors</a:t>
            </a:r>
          </a:p>
        </p:txBody>
      </p:sp>
      <p:sp>
        <p:nvSpPr>
          <p:cNvPr id="245" name="Text Box 74"/>
          <p:cNvSpPr txBox="1">
            <a:spLocks noChangeArrowheads="1"/>
          </p:cNvSpPr>
          <p:nvPr/>
        </p:nvSpPr>
        <p:spPr bwMode="auto">
          <a:xfrm>
            <a:off x="3527934" y="4431369"/>
            <a:ext cx="2087563" cy="323849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625475" indent="-625475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1090613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4986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906588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314575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771775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3228975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686175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4143375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marL="717550" indent="-717550"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J: Security Classification and Categorisation Guide</a:t>
            </a:r>
          </a:p>
        </p:txBody>
      </p:sp>
      <p:sp>
        <p:nvSpPr>
          <p:cNvPr id="256" name="Text Box 75"/>
          <p:cNvSpPr txBox="1">
            <a:spLocks noChangeArrowheads="1"/>
          </p:cNvSpPr>
          <p:nvPr/>
        </p:nvSpPr>
        <p:spPr bwMode="auto">
          <a:xfrm>
            <a:off x="3527934" y="4830703"/>
            <a:ext cx="2087563" cy="211137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K: </a:t>
            </a:r>
            <a:r>
              <a:rPr lang="en-AU" altLang="en-US" sz="800" dirty="0" smtClean="0">
                <a:latin typeface="Lucida Sans" pitchFamily="34" charset="0"/>
              </a:rPr>
              <a:t>Not Used</a:t>
            </a:r>
            <a:endParaRPr lang="en-AU" altLang="en-US" sz="800" dirty="0">
              <a:latin typeface="Lucida Sans" pitchFamily="34" charset="0"/>
            </a:endParaRPr>
          </a:p>
        </p:txBody>
      </p:sp>
      <p:sp>
        <p:nvSpPr>
          <p:cNvPr id="264" name="Text Box 76"/>
          <p:cNvSpPr txBox="1">
            <a:spLocks noChangeArrowheads="1"/>
          </p:cNvSpPr>
          <p:nvPr/>
        </p:nvSpPr>
        <p:spPr bwMode="auto">
          <a:xfrm>
            <a:off x="3527934" y="5119628"/>
            <a:ext cx="2087563" cy="211137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Attachment L: Resident Personnel</a:t>
            </a:r>
          </a:p>
        </p:txBody>
      </p:sp>
      <p:sp>
        <p:nvSpPr>
          <p:cNvPr id="265" name="Text Box 77"/>
          <p:cNvSpPr txBox="1">
            <a:spLocks noChangeArrowheads="1"/>
          </p:cNvSpPr>
          <p:nvPr/>
        </p:nvSpPr>
        <p:spPr bwMode="auto">
          <a:xfrm>
            <a:off x="3527934" y="5406965"/>
            <a:ext cx="2087563" cy="211138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Attachment M: Glossary</a:t>
            </a:r>
          </a:p>
        </p:txBody>
      </p:sp>
      <p:sp>
        <p:nvSpPr>
          <p:cNvPr id="266" name="Text Box 78"/>
          <p:cNvSpPr txBox="1">
            <a:spLocks noChangeArrowheads="1"/>
          </p:cNvSpPr>
          <p:nvPr/>
        </p:nvSpPr>
        <p:spPr bwMode="auto">
          <a:xfrm>
            <a:off x="3527934" y="4144031"/>
            <a:ext cx="2087563" cy="215900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I: Agreed </a:t>
            </a:r>
            <a:r>
              <a:rPr lang="en-AU" altLang="en-US" sz="800" dirty="0" smtClean="0">
                <a:latin typeface="Lucida Sans" pitchFamily="34" charset="0"/>
              </a:rPr>
              <a:t>Deeds &amp; Forms </a:t>
            </a:r>
            <a:endParaRPr lang="en-AU" altLang="en-US" sz="800" dirty="0">
              <a:latin typeface="Lucida Sans" pitchFamily="34" charset="0"/>
            </a:endParaRPr>
          </a:p>
        </p:txBody>
      </p:sp>
      <p:sp>
        <p:nvSpPr>
          <p:cNvPr id="267" name="Text Box 79"/>
          <p:cNvSpPr txBox="1">
            <a:spLocks noChangeArrowheads="1"/>
          </p:cNvSpPr>
          <p:nvPr/>
        </p:nvSpPr>
        <p:spPr bwMode="auto">
          <a:xfrm>
            <a:off x="3527934" y="5694302"/>
            <a:ext cx="2087563" cy="316831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715963" indent="-715963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N: Confidential </a:t>
            </a:r>
            <a:r>
              <a:rPr lang="en-AU" altLang="en-US" sz="800" dirty="0" smtClean="0">
                <a:latin typeface="Lucida Sans" pitchFamily="34" charset="0"/>
              </a:rPr>
              <a:t>Information and Reporting</a:t>
            </a:r>
            <a:endParaRPr lang="en-AU" altLang="en-US" sz="800" dirty="0">
              <a:latin typeface="Lucida Sans" pitchFamily="34" charset="0"/>
            </a:endParaRPr>
          </a:p>
        </p:txBody>
      </p:sp>
      <p:sp>
        <p:nvSpPr>
          <p:cNvPr id="280" name="Text Box 71"/>
          <p:cNvSpPr txBox="1">
            <a:spLocks noChangeArrowheads="1"/>
          </p:cNvSpPr>
          <p:nvPr/>
        </p:nvSpPr>
        <p:spPr bwMode="auto">
          <a:xfrm>
            <a:off x="3527860" y="2887156"/>
            <a:ext cx="2087563" cy="360363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715963" indent="-715963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Attachment F: Australian Industry Capability</a:t>
            </a:r>
          </a:p>
        </p:txBody>
      </p:sp>
      <p:sp>
        <p:nvSpPr>
          <p:cNvPr id="287" name="Text Box 72"/>
          <p:cNvSpPr txBox="1">
            <a:spLocks noChangeArrowheads="1"/>
          </p:cNvSpPr>
          <p:nvPr/>
        </p:nvSpPr>
        <p:spPr bwMode="auto">
          <a:xfrm>
            <a:off x="3527934" y="3319527"/>
            <a:ext cx="2087563" cy="358775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625475" indent="-625475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1090613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4986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906588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314575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771775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3228975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686175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4143375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marL="717550" indent="-717550"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G: </a:t>
            </a:r>
            <a:r>
              <a:rPr lang="en-US" altLang="en-US" sz="800" dirty="0">
                <a:latin typeface="Lucida Sans" pitchFamily="34" charset="0"/>
              </a:rPr>
              <a:t>Technical Data and Software Rights Schedule</a:t>
            </a:r>
            <a:endParaRPr lang="en-AU" altLang="en-US" sz="800" dirty="0">
              <a:latin typeface="Lucida Sans" pitchFamily="34" charset="0"/>
            </a:endParaRPr>
          </a:p>
        </p:txBody>
      </p:sp>
      <p:sp>
        <p:nvSpPr>
          <p:cNvPr id="288" name="Text Box 79"/>
          <p:cNvSpPr txBox="1">
            <a:spLocks noChangeArrowheads="1"/>
          </p:cNvSpPr>
          <p:nvPr/>
        </p:nvSpPr>
        <p:spPr bwMode="auto">
          <a:xfrm>
            <a:off x="3527934" y="6093088"/>
            <a:ext cx="2087563" cy="228600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715963" indent="-715963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>
                <a:latin typeface="Lucida Sans" pitchFamily="34" charset="0"/>
              </a:rPr>
              <a:t>Attachment </a:t>
            </a:r>
            <a:r>
              <a:rPr lang="en-US" altLang="en-US" sz="800">
                <a:latin typeface="Lucida Sans" pitchFamily="34" charset="0"/>
              </a:rPr>
              <a:t>O</a:t>
            </a:r>
            <a:r>
              <a:rPr lang="en-AU" altLang="en-US" sz="800">
                <a:latin typeface="Lucida Sans" pitchFamily="34" charset="0"/>
              </a:rPr>
              <a:t>: GFF Licence</a:t>
            </a:r>
          </a:p>
        </p:txBody>
      </p:sp>
      <p:sp>
        <p:nvSpPr>
          <p:cNvPr id="292" name="Text Box 79"/>
          <p:cNvSpPr txBox="1">
            <a:spLocks noChangeArrowheads="1"/>
          </p:cNvSpPr>
          <p:nvPr/>
        </p:nvSpPr>
        <p:spPr bwMode="auto">
          <a:xfrm>
            <a:off x="3527934" y="6382013"/>
            <a:ext cx="2087563" cy="323056"/>
          </a:xfrm>
          <a:prstGeom prst="rect">
            <a:avLst/>
          </a:prstGeom>
          <a:solidFill>
            <a:srgbClr val="FFCCCC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 marL="715963" indent="-715963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Attachment </a:t>
            </a:r>
            <a:r>
              <a:rPr lang="en-US" altLang="en-US" sz="800" dirty="0">
                <a:latin typeface="Lucida Sans" pitchFamily="34" charset="0"/>
              </a:rPr>
              <a:t>P</a:t>
            </a:r>
            <a:r>
              <a:rPr lang="en-AU" altLang="en-US" sz="800" dirty="0" smtClean="0">
                <a:latin typeface="Lucida Sans" pitchFamily="34" charset="0"/>
              </a:rPr>
              <a:t>: Contract </a:t>
            </a:r>
            <a:r>
              <a:rPr lang="en-AU" altLang="en-US" sz="800" dirty="0">
                <a:latin typeface="Lucida Sans" pitchFamily="34" charset="0"/>
              </a:rPr>
              <a:t>G</a:t>
            </a:r>
            <a:r>
              <a:rPr lang="en-AU" altLang="en-US" sz="800" dirty="0" smtClean="0">
                <a:latin typeface="Lucida Sans" pitchFamily="34" charset="0"/>
              </a:rPr>
              <a:t>overnance Framework</a:t>
            </a:r>
            <a:endParaRPr lang="en-AU" altLang="en-US" sz="800" dirty="0">
              <a:latin typeface="Lucida Sans" pitchFamily="34" charset="0"/>
            </a:endParaRPr>
          </a:p>
        </p:txBody>
      </p:sp>
      <p:sp>
        <p:nvSpPr>
          <p:cNvPr id="338" name="Text Box 64"/>
          <p:cNvSpPr txBox="1">
            <a:spLocks noChangeArrowheads="1"/>
          </p:cNvSpPr>
          <p:nvPr/>
        </p:nvSpPr>
        <p:spPr bwMode="auto">
          <a:xfrm>
            <a:off x="6170601" y="3969183"/>
            <a:ext cx="1955812" cy="255353"/>
          </a:xfrm>
          <a:prstGeom prst="rect">
            <a:avLst/>
          </a:prstGeom>
          <a:solidFill>
            <a:srgbClr val="CCEC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36000" tIns="36000" rIns="36000" bIns="36000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  <a:buFontTx/>
              <a:buNone/>
            </a:pPr>
            <a:r>
              <a:rPr lang="en-AU" altLang="en-US" sz="800" dirty="0">
                <a:latin typeface="Lucida Sans" pitchFamily="34" charset="0"/>
              </a:rPr>
              <a:t>Annex D: </a:t>
            </a:r>
            <a:r>
              <a:rPr lang="en-AU" altLang="en-US" sz="800" dirty="0" smtClean="0">
                <a:latin typeface="Lucida Sans" pitchFamily="34" charset="0"/>
              </a:rPr>
              <a:t>MSR </a:t>
            </a:r>
            <a:r>
              <a:rPr lang="en-AU" altLang="en-US" sz="800" dirty="0">
                <a:latin typeface="Lucida Sans" pitchFamily="34" charset="0"/>
              </a:rPr>
              <a:t>Checklists</a:t>
            </a:r>
          </a:p>
        </p:txBody>
      </p:sp>
      <p:cxnSp>
        <p:nvCxnSpPr>
          <p:cNvPr id="10" name="Straight Connector 9"/>
          <p:cNvCxnSpPr/>
          <p:nvPr/>
        </p:nvCxnSpPr>
        <p:spPr>
          <a:xfrm>
            <a:off x="6053138" y="3684208"/>
            <a:ext cx="0" cy="44335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>
            <a:endCxn id="338" idx="1"/>
          </p:cNvCxnSpPr>
          <p:nvPr/>
        </p:nvCxnSpPr>
        <p:spPr>
          <a:xfrm>
            <a:off x="6053138" y="4096859"/>
            <a:ext cx="117463" cy="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4" name="Flowchart: Document 213"/>
          <p:cNvSpPr/>
          <p:nvPr/>
        </p:nvSpPr>
        <p:spPr>
          <a:xfrm>
            <a:off x="8885436" y="7305378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itchFamily="34" charset="0"/>
              </a:rPr>
              <a:t>DID-ENG-SOL-CSAI</a:t>
            </a:r>
            <a:endParaRPr lang="en-AU" altLang="en-US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15" name="Flowchart: Document 214"/>
          <p:cNvSpPr/>
          <p:nvPr/>
        </p:nvSpPr>
        <p:spPr>
          <a:xfrm>
            <a:off x="1584846" y="4029280"/>
            <a:ext cx="1295400" cy="180975"/>
          </a:xfrm>
          <a:prstGeom prst="flowChartDocument">
            <a:avLst/>
          </a:prstGeom>
          <a:solidFill>
            <a:srgbClr val="FFFF66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anchor="ctr"/>
          <a:lstStyle/>
          <a:p>
            <a:pPr eaLnBrk="1" hangingPunct="1">
              <a:defRPr/>
            </a:pPr>
            <a:r>
              <a:rPr lang="en-AU" sz="800" dirty="0" smtClean="0">
                <a:solidFill>
                  <a:srgbClr val="000000"/>
                </a:solidFill>
                <a:latin typeface="Lucida Sans" pitchFamily="34" charset="0"/>
              </a:rPr>
              <a:t>TDID-ENG-SOL-CSAI</a:t>
            </a:r>
            <a:endParaRPr lang="en-AU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cxnSp>
        <p:nvCxnSpPr>
          <p:cNvPr id="218" name="Elbow Connector 217"/>
          <p:cNvCxnSpPr>
            <a:stCxn id="217" idx="2"/>
            <a:endCxn id="215" idx="1"/>
          </p:cNvCxnSpPr>
          <p:nvPr/>
        </p:nvCxnSpPr>
        <p:spPr>
          <a:xfrm rot="16200000" flipH="1">
            <a:off x="1386752" y="3921674"/>
            <a:ext cx="149356" cy="246831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1" name="Flowchart: Document 220"/>
          <p:cNvSpPr/>
          <p:nvPr/>
        </p:nvSpPr>
        <p:spPr>
          <a:xfrm>
            <a:off x="8888415" y="7536558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itchFamily="34" charset="0"/>
              </a:rPr>
              <a:t>DID-ENG-SOL-SSP</a:t>
            </a:r>
            <a:endParaRPr lang="en-AU" altLang="en-US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22" name="Flowchart: Document 221"/>
          <p:cNvSpPr/>
          <p:nvPr/>
        </p:nvSpPr>
        <p:spPr>
          <a:xfrm>
            <a:off x="8888415" y="7067874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sz="800" dirty="0" smtClean="0">
                <a:solidFill>
                  <a:srgbClr val="000000"/>
                </a:solidFill>
                <a:latin typeface="Lucida Sans" pitchFamily="34" charset="0"/>
              </a:rPr>
              <a:t>DID-ENG-MGT-MSSMP</a:t>
            </a:r>
            <a:endParaRPr lang="en-AU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23" name="Flowchart: Document 222"/>
          <p:cNvSpPr/>
          <p:nvPr/>
        </p:nvSpPr>
        <p:spPr>
          <a:xfrm>
            <a:off x="8897890" y="7767738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itchFamily="34" charset="0"/>
              </a:rPr>
              <a:t>DID-ENG-SOL-SRMP</a:t>
            </a:r>
            <a:endParaRPr lang="en-AU" altLang="en-US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24" name="Flowchart: Document 223"/>
          <p:cNvSpPr/>
          <p:nvPr/>
        </p:nvSpPr>
        <p:spPr>
          <a:xfrm>
            <a:off x="8897890" y="8652073"/>
            <a:ext cx="1295400" cy="180975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/>
            <a:r>
              <a:rPr lang="en-AU" sz="800" dirty="0">
                <a:solidFill>
                  <a:srgbClr val="000000"/>
                </a:solidFill>
                <a:latin typeface="Lucida Sans" pitchFamily="34" charset="0"/>
              </a:rPr>
              <a:t>DID-SSM-ISSMP</a:t>
            </a:r>
            <a:endParaRPr lang="en-AU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29" name="Flowchart: Document 228"/>
          <p:cNvSpPr/>
          <p:nvPr/>
        </p:nvSpPr>
        <p:spPr>
          <a:xfrm>
            <a:off x="8897890" y="8004001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itchFamily="34" charset="0"/>
              </a:rPr>
              <a:t>DID-ENG-SOL-SSOP</a:t>
            </a:r>
            <a:endParaRPr lang="en-AU" altLang="en-US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32" name="Flowchart: Document 231"/>
          <p:cNvSpPr/>
          <p:nvPr/>
        </p:nvSpPr>
        <p:spPr>
          <a:xfrm>
            <a:off x="8897890" y="8212535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itchFamily="34" charset="0"/>
              </a:rPr>
              <a:t>DID-ENG-SOL-CSCRP</a:t>
            </a:r>
            <a:endParaRPr lang="en-AU" altLang="en-US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33" name="Flowchart: Document 232"/>
          <p:cNvSpPr/>
          <p:nvPr/>
        </p:nvSpPr>
        <p:spPr>
          <a:xfrm>
            <a:off x="8897541" y="8426043"/>
            <a:ext cx="1295400" cy="179388"/>
          </a:xfrm>
          <a:prstGeom prst="flowChartDocument">
            <a:avLst/>
          </a:prstGeom>
          <a:solidFill>
            <a:srgbClr val="FFFFCC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anchor="ctr"/>
          <a:lstStyle/>
          <a:p>
            <a:pPr eaLnBrk="1" hangingPunct="1">
              <a:defRPr/>
            </a:pPr>
            <a:r>
              <a:rPr lang="en-AU" altLang="en-US" sz="800" dirty="0" smtClean="0">
                <a:solidFill>
                  <a:srgbClr val="000000"/>
                </a:solidFill>
                <a:latin typeface="Lucida Sans" pitchFamily="34" charset="0"/>
              </a:rPr>
              <a:t>DID-ENG-SOL-CSCR</a:t>
            </a:r>
            <a:endParaRPr lang="en-AU" altLang="en-US" sz="800" dirty="0">
              <a:solidFill>
                <a:srgbClr val="000000"/>
              </a:solidFill>
              <a:latin typeface="Lucida Sans" pitchFamily="34" charset="0"/>
            </a:endParaRPr>
          </a:p>
        </p:txBody>
      </p:sp>
      <p:sp>
        <p:nvSpPr>
          <p:cNvPr id="234" name="Oval 233"/>
          <p:cNvSpPr/>
          <p:nvPr/>
        </p:nvSpPr>
        <p:spPr>
          <a:xfrm flipH="1">
            <a:off x="8396552" y="3317007"/>
            <a:ext cx="46038" cy="44450"/>
          </a:xfrm>
          <a:prstGeom prst="ellipse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en-AU">
              <a:latin typeface="Lucida Sans" pitchFamily="34" charset="0"/>
            </a:endParaRPr>
          </a:p>
        </p:txBody>
      </p:sp>
      <p:cxnSp>
        <p:nvCxnSpPr>
          <p:cNvPr id="258" name="Shape 538"/>
          <p:cNvCxnSpPr>
            <a:stCxn id="355" idx="4"/>
            <a:endCxn id="222" idx="1"/>
          </p:cNvCxnSpPr>
          <p:nvPr/>
        </p:nvCxnSpPr>
        <p:spPr>
          <a:xfrm rot="16200000" flipH="1">
            <a:off x="6888182" y="5158129"/>
            <a:ext cx="3793294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9" name="Shape 538"/>
          <p:cNvCxnSpPr>
            <a:stCxn id="355" idx="4"/>
            <a:endCxn id="214" idx="1"/>
          </p:cNvCxnSpPr>
          <p:nvPr/>
        </p:nvCxnSpPr>
        <p:spPr>
          <a:xfrm rot="16200000" flipH="1">
            <a:off x="6768338" y="5277974"/>
            <a:ext cx="4030004" cy="204192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0" name="Shape 538"/>
          <p:cNvCxnSpPr>
            <a:stCxn id="355" idx="4"/>
            <a:endCxn id="221" idx="1"/>
          </p:cNvCxnSpPr>
          <p:nvPr/>
        </p:nvCxnSpPr>
        <p:spPr>
          <a:xfrm rot="16200000" flipH="1">
            <a:off x="6654237" y="5392074"/>
            <a:ext cx="4261184" cy="207171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1" name="Shape 538"/>
          <p:cNvCxnSpPr>
            <a:stCxn id="355" idx="4"/>
            <a:endCxn id="223" idx="1"/>
          </p:cNvCxnSpPr>
          <p:nvPr/>
        </p:nvCxnSpPr>
        <p:spPr>
          <a:xfrm rot="16200000" flipH="1">
            <a:off x="6543385" y="5502927"/>
            <a:ext cx="4492364" cy="216646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2" name="Shape 538"/>
          <p:cNvCxnSpPr>
            <a:stCxn id="355" idx="4"/>
            <a:endCxn id="224" idx="1"/>
          </p:cNvCxnSpPr>
          <p:nvPr/>
        </p:nvCxnSpPr>
        <p:spPr>
          <a:xfrm rot="16200000" flipH="1">
            <a:off x="6100821" y="5945491"/>
            <a:ext cx="5377493" cy="216646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8" name="Shape 538"/>
          <p:cNvCxnSpPr>
            <a:stCxn id="355" idx="4"/>
            <a:endCxn id="229" idx="1"/>
          </p:cNvCxnSpPr>
          <p:nvPr/>
        </p:nvCxnSpPr>
        <p:spPr>
          <a:xfrm rot="16200000" flipH="1">
            <a:off x="6425254" y="5621058"/>
            <a:ext cx="4728627" cy="216646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9" name="Shape 538"/>
          <p:cNvCxnSpPr>
            <a:stCxn id="355" idx="4"/>
            <a:endCxn id="232" idx="1"/>
          </p:cNvCxnSpPr>
          <p:nvPr/>
        </p:nvCxnSpPr>
        <p:spPr>
          <a:xfrm rot="16200000" flipH="1">
            <a:off x="6320987" y="5725325"/>
            <a:ext cx="4937161" cy="216646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0" name="Shape 538"/>
          <p:cNvCxnSpPr>
            <a:stCxn id="355" idx="4"/>
            <a:endCxn id="233" idx="1"/>
          </p:cNvCxnSpPr>
          <p:nvPr/>
        </p:nvCxnSpPr>
        <p:spPr>
          <a:xfrm rot="16200000" flipH="1">
            <a:off x="6214058" y="5832253"/>
            <a:ext cx="5150669" cy="216297"/>
          </a:xfrm>
          <a:prstGeom prst="bentConnector2">
            <a:avLst/>
          </a:prstGeom>
          <a:ln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2088</TotalTime>
  <Words>462</Words>
  <Application>Microsoft Office PowerPoint</Application>
  <PresentationFormat>A3 Paper (297x420 mm)</PresentationFormat>
  <Paragraphs>130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Lucida Sans</vt:lpstr>
      <vt:lpstr>Default Design</vt:lpstr>
      <vt:lpstr>PowerPoint Presentation</vt:lpstr>
    </vt:vector>
  </TitlesOfParts>
  <Manager>Director- Business Integration, Standardisation Office</Manager>
  <Company>Defence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Template Structure</dc:title>
  <dc:subject>ASDEFCON (Support)</dc:subject>
  <dc:creator>Lotts, Susan MRS</dc:creator>
  <cp:lastModifiedBy>DAE2-</cp:lastModifiedBy>
  <cp:revision>158</cp:revision>
  <cp:lastPrinted>2019-03-21T00:09:56Z</cp:lastPrinted>
  <dcterms:created xsi:type="dcterms:W3CDTF">2007-12-15T04:18:49Z</dcterms:created>
  <dcterms:modified xsi:type="dcterms:W3CDTF">2024-08-26T23:07:09Z</dcterms:modified>
  <cp:category>ASDEFCON (Support)</cp:category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Objective-Id">
    <vt:lpwstr>BM54785156</vt:lpwstr>
  </property>
  <property fmtid="{D5CDD505-2E9C-101B-9397-08002B2CF9AE}" pid="3" name="Objective-Title">
    <vt:lpwstr>CMV2_V5.2 Map</vt:lpwstr>
  </property>
  <property fmtid="{D5CDD505-2E9C-101B-9397-08002B2CF9AE}" pid="4" name="Objective-Comment">
    <vt:lpwstr/>
  </property>
  <property fmtid="{D5CDD505-2E9C-101B-9397-08002B2CF9AE}" pid="5" name="Objective-CreationStamp">
    <vt:filetime>2022-12-19T06:24:02Z</vt:filetime>
  </property>
  <property fmtid="{D5CDD505-2E9C-101B-9397-08002B2CF9AE}" pid="6" name="Objective-IsApproved">
    <vt:bool>false</vt:bool>
  </property>
  <property fmtid="{D5CDD505-2E9C-101B-9397-08002B2CF9AE}" pid="7" name="Objective-IsPublished">
    <vt:bool>false</vt:bool>
  </property>
  <property fmtid="{D5CDD505-2E9C-101B-9397-08002B2CF9AE}" pid="8" name="Objective-DatePublished">
    <vt:lpwstr/>
  </property>
  <property fmtid="{D5CDD505-2E9C-101B-9397-08002B2CF9AE}" pid="9" name="Objective-ModificationStamp">
    <vt:filetime>2024-07-17T04:47:30Z</vt:filetime>
  </property>
  <property fmtid="{D5CDD505-2E9C-101B-9397-08002B2CF9AE}" pid="10" name="Objective-Owner">
    <vt:lpwstr>Laursen, Christian Mr</vt:lpwstr>
  </property>
  <property fmtid="{D5CDD505-2E9C-101B-9397-08002B2CF9AE}" pid="11" name="Objective-Path">
    <vt:lpwstr>Objective Global Folder - PROD:Defence Business Units:Capability Acquisition and Sustainment Group:Commercial Division:CPP : Commercial Policy and Practice:Commercial Policy Practice (CPP):03 ASDEFCON &amp; Contracting Initiatives (ACI) Directorate:01 ASDEFCO</vt:lpwstr>
  </property>
  <property fmtid="{D5CDD505-2E9C-101B-9397-08002B2CF9AE}" pid="12" name="Objective-Parent">
    <vt:lpwstr>00 Preliminary Pages</vt:lpwstr>
  </property>
  <property fmtid="{D5CDD505-2E9C-101B-9397-08002B2CF9AE}" pid="13" name="Objective-State">
    <vt:lpwstr>Being Edited</vt:lpwstr>
  </property>
  <property fmtid="{D5CDD505-2E9C-101B-9397-08002B2CF9AE}" pid="14" name="Objective-Version">
    <vt:lpwstr>1.1</vt:lpwstr>
  </property>
  <property fmtid="{D5CDD505-2E9C-101B-9397-08002B2CF9AE}" pid="15" name="Objective-VersionNumber">
    <vt:i4>2</vt:i4>
  </property>
  <property fmtid="{D5CDD505-2E9C-101B-9397-08002B2CF9AE}" pid="16" name="Objective-VersionComment">
    <vt:lpwstr/>
  </property>
  <property fmtid="{D5CDD505-2E9C-101B-9397-08002B2CF9AE}" pid="17" name="Objective-FileNumber">
    <vt:lpwstr/>
  </property>
  <property fmtid="{D5CDD505-2E9C-101B-9397-08002B2CF9AE}" pid="18" name="Objective-Classification">
    <vt:lpwstr>Official</vt:lpwstr>
  </property>
  <property fmtid="{D5CDD505-2E9C-101B-9397-08002B2CF9AE}" pid="19" name="Objective-Caveats">
    <vt:lpwstr/>
  </property>
  <property fmtid="{D5CDD505-2E9C-101B-9397-08002B2CF9AE}" pid="20" name="Objective-Document Type [system]">
    <vt:lpwstr/>
  </property>
  <property fmtid="{D5CDD505-2E9C-101B-9397-08002B2CF9AE}" pid="21" name="Objective-Reason for Security Classification Change [system]">
    <vt:lpwstr/>
  </property>
</Properties>
</file>

<file path=docProps/thumbnail.jpeg>
</file>